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rimo Bold" charset="1" panose="020B0704020202020204"/>
      <p:regular r:id="rId30"/>
    </p:embeddedFont>
    <p:embeddedFont>
      <p:font typeface="Canva Sans" charset="1" panose="020B0503030501040103"/>
      <p:regular r:id="rId31"/>
    </p:embeddedFont>
    <p:embeddedFont>
      <p:font typeface="Inter" charset="1" panose="020B0502030000000004"/>
      <p:regular r:id="rId32"/>
    </p:embeddedFont>
    <p:embeddedFont>
      <p:font typeface="Open Sauce" charset="1" panose="00000500000000000000"/>
      <p:regular r:id="rId33"/>
    </p:embeddedFont>
    <p:embeddedFont>
      <p:font typeface="Open Sans"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8.pn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59.pn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6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5.svg" Type="http://schemas.openxmlformats.org/officeDocument/2006/relationships/image"/><Relationship Id="rId11" Target="../media/image96.png" Type="http://schemas.openxmlformats.org/officeDocument/2006/relationships/image"/><Relationship Id="rId12" Target="../media/image97.svg" Type="http://schemas.openxmlformats.org/officeDocument/2006/relationships/image"/><Relationship Id="rId13" Target="../media/image98.png" Type="http://schemas.openxmlformats.org/officeDocument/2006/relationships/image"/><Relationship Id="rId14" Target="../media/image99.svg" Type="http://schemas.openxmlformats.org/officeDocument/2006/relationships/image"/><Relationship Id="rId15" Target="../media/image100.png" Type="http://schemas.openxmlformats.org/officeDocument/2006/relationships/image"/><Relationship Id="rId16" Target="../media/image101.svg" Type="http://schemas.openxmlformats.org/officeDocument/2006/relationships/image"/><Relationship Id="rId17" Target="../media/image102.png" Type="http://schemas.openxmlformats.org/officeDocument/2006/relationships/image"/><Relationship Id="rId18" Target="../media/image103.svg" Type="http://schemas.openxmlformats.org/officeDocument/2006/relationships/image"/><Relationship Id="rId19" Target="../media/image104.png" Type="http://schemas.openxmlformats.org/officeDocument/2006/relationships/image"/><Relationship Id="rId2" Target="../media/image87.jpeg" Type="http://schemas.openxmlformats.org/officeDocument/2006/relationships/image"/><Relationship Id="rId20" Target="../media/image105.svg" Type="http://schemas.openxmlformats.org/officeDocument/2006/relationships/image"/><Relationship Id="rId21" Target="../media/image106.png" Type="http://schemas.openxmlformats.org/officeDocument/2006/relationships/image"/><Relationship Id="rId22" Target="../media/image107.svg" Type="http://schemas.openxmlformats.org/officeDocument/2006/relationships/image"/><Relationship Id="rId23" Target="../media/image108.png" Type="http://schemas.openxmlformats.org/officeDocument/2006/relationships/image"/><Relationship Id="rId24" Target="../media/image109.svg" Type="http://schemas.openxmlformats.org/officeDocument/2006/relationships/image"/><Relationship Id="rId25" Target="../media/image85.png" Type="http://schemas.openxmlformats.org/officeDocument/2006/relationships/image"/><Relationship Id="rId26" Target="../media/image86.sv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9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114.jpeg" Type="http://schemas.openxmlformats.org/officeDocument/2006/relationships/image"/><Relationship Id="rId7" Target="../media/image11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116.jpeg" Type="http://schemas.openxmlformats.org/officeDocument/2006/relationships/image"/><Relationship Id="rId7" Target="../media/image117.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svg" Type="http://schemas.openxmlformats.org/officeDocument/2006/relationships/image"/><Relationship Id="rId2" Target="../media/image118.png" Type="http://schemas.openxmlformats.org/officeDocument/2006/relationships/image"/><Relationship Id="rId3" Target="../media/image119.sv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120.png" Type="http://schemas.openxmlformats.org/officeDocument/2006/relationships/image"/><Relationship Id="rId7" Target="../media/image121.png" Type="http://schemas.openxmlformats.org/officeDocument/2006/relationships/image"/><Relationship Id="rId8" Target="../media/image122.svg" Type="http://schemas.openxmlformats.org/officeDocument/2006/relationships/image"/><Relationship Id="rId9" Target="../media/image8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jpeg" Type="http://schemas.openxmlformats.org/officeDocument/2006/relationships/image"/><Relationship Id="rId11" Target="../media/image132.png" Type="http://schemas.openxmlformats.org/officeDocument/2006/relationships/image"/><Relationship Id="rId12" Target="../media/image133.svg" Type="http://schemas.openxmlformats.org/officeDocument/2006/relationships/image"/><Relationship Id="rId13" Target="../media/image134.jpeg" Type="http://schemas.openxmlformats.org/officeDocument/2006/relationships/image"/><Relationship Id="rId14" Target="../media/image135.png" Type="http://schemas.openxmlformats.org/officeDocument/2006/relationships/image"/><Relationship Id="rId15" Target="../media/image136.svg" Type="http://schemas.openxmlformats.org/officeDocument/2006/relationships/image"/><Relationship Id="rId16" Target="../media/image137.jpeg" Type="http://schemas.openxmlformats.org/officeDocument/2006/relationships/image"/><Relationship Id="rId17" Target="../media/image138.png" Type="http://schemas.openxmlformats.org/officeDocument/2006/relationships/image"/><Relationship Id="rId18" Target="../media/image139.svg" Type="http://schemas.openxmlformats.org/officeDocument/2006/relationships/image"/><Relationship Id="rId19" Target="../media/image140.png" Type="http://schemas.openxmlformats.org/officeDocument/2006/relationships/image"/><Relationship Id="rId2" Target="../media/image123.png" Type="http://schemas.openxmlformats.org/officeDocument/2006/relationships/image"/><Relationship Id="rId20" Target="../media/image141.svg" Type="http://schemas.openxmlformats.org/officeDocument/2006/relationships/image"/><Relationship Id="rId21" Target="../media/image142.png" Type="http://schemas.openxmlformats.org/officeDocument/2006/relationships/image"/><Relationship Id="rId22" Target="../media/image143.svg" Type="http://schemas.openxmlformats.org/officeDocument/2006/relationships/image"/><Relationship Id="rId23" Target="../media/image144.jpeg" Type="http://schemas.openxmlformats.org/officeDocument/2006/relationships/image"/><Relationship Id="rId24" Target="../media/image145.jpeg" Type="http://schemas.openxmlformats.org/officeDocument/2006/relationships/image"/><Relationship Id="rId25" Target="../media/image146.jpeg" Type="http://schemas.openxmlformats.org/officeDocument/2006/relationships/image"/><Relationship Id="rId3" Target="../media/image124.svg" Type="http://schemas.openxmlformats.org/officeDocument/2006/relationships/image"/><Relationship Id="rId4" Target="../media/image125.png" Type="http://schemas.openxmlformats.org/officeDocument/2006/relationships/image"/><Relationship Id="rId5" Target="../media/image126.svg" Type="http://schemas.openxmlformats.org/officeDocument/2006/relationships/image"/><Relationship Id="rId6" Target="../media/image127.png" Type="http://schemas.openxmlformats.org/officeDocument/2006/relationships/image"/><Relationship Id="rId7" Target="../media/image128.png" Type="http://schemas.openxmlformats.org/officeDocument/2006/relationships/image"/><Relationship Id="rId8" Target="../media/image129.svg" Type="http://schemas.openxmlformats.org/officeDocument/2006/relationships/image"/><Relationship Id="rId9" Target="../media/image13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5.svg" Type="http://schemas.openxmlformats.org/officeDocument/2006/relationships/image"/><Relationship Id="rId2" Target="../media/image147.png" Type="http://schemas.openxmlformats.org/officeDocument/2006/relationships/image"/><Relationship Id="rId3" Target="../media/image148.svg" Type="http://schemas.openxmlformats.org/officeDocument/2006/relationships/image"/><Relationship Id="rId4" Target="../media/image149.png" Type="http://schemas.openxmlformats.org/officeDocument/2006/relationships/image"/><Relationship Id="rId5" Target="../media/image150.svg" Type="http://schemas.openxmlformats.org/officeDocument/2006/relationships/image"/><Relationship Id="rId6" Target="../media/image151.png" Type="http://schemas.openxmlformats.org/officeDocument/2006/relationships/image"/><Relationship Id="rId7" Target="../media/image152.svg" Type="http://schemas.openxmlformats.org/officeDocument/2006/relationships/image"/><Relationship Id="rId8" Target="../media/image153.jpeg" Type="http://schemas.openxmlformats.org/officeDocument/2006/relationships/image"/><Relationship Id="rId9" Target="../media/image1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68291" y="3637275"/>
            <a:ext cx="11733572" cy="11733572"/>
          </a:xfrm>
          <a:custGeom>
            <a:avLst/>
            <a:gdLst/>
            <a:ahLst/>
            <a:cxnLst/>
            <a:rect r="r" b="b" t="t" l="l"/>
            <a:pathLst>
              <a:path h="11733572" w="11733572">
                <a:moveTo>
                  <a:pt x="0" y="0"/>
                </a:moveTo>
                <a:lnTo>
                  <a:pt x="11733572" y="0"/>
                </a:lnTo>
                <a:lnTo>
                  <a:pt x="11733572" y="11733572"/>
                </a:lnTo>
                <a:lnTo>
                  <a:pt x="0" y="117335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5608" y="8544396"/>
            <a:ext cx="16176784" cy="38100"/>
            <a:chOff x="0" y="0"/>
            <a:chExt cx="21569045" cy="50800"/>
          </a:xfrm>
        </p:grpSpPr>
        <p:sp>
          <p:nvSpPr>
            <p:cNvPr name="Freeform 4" id="4"/>
            <p:cNvSpPr/>
            <p:nvPr/>
          </p:nvSpPr>
          <p:spPr>
            <a:xfrm flipH="false" flipV="false" rot="0">
              <a:off x="25400" y="0"/>
              <a:ext cx="21518245" cy="50800"/>
            </a:xfrm>
            <a:custGeom>
              <a:avLst/>
              <a:gdLst/>
              <a:ahLst/>
              <a:cxnLst/>
              <a:rect r="r" b="b" t="t" l="l"/>
              <a:pathLst>
                <a:path h="50800" w="21518245">
                  <a:moveTo>
                    <a:pt x="0" y="0"/>
                  </a:moveTo>
                  <a:lnTo>
                    <a:pt x="21518245" y="0"/>
                  </a:lnTo>
                  <a:lnTo>
                    <a:pt x="21518245" y="50800"/>
                  </a:lnTo>
                  <a:lnTo>
                    <a:pt x="0" y="50800"/>
                  </a:lnTo>
                  <a:close/>
                </a:path>
              </a:pathLst>
            </a:custGeom>
            <a:solidFill>
              <a:srgbClr val="17726D"/>
            </a:solidFill>
          </p:spPr>
        </p:sp>
      </p:grpSp>
      <p:sp>
        <p:nvSpPr>
          <p:cNvPr name="Freeform 5" id="5"/>
          <p:cNvSpPr/>
          <p:nvPr/>
        </p:nvSpPr>
        <p:spPr>
          <a:xfrm flipH="false" flipV="false" rot="0">
            <a:off x="1074658" y="5553371"/>
            <a:ext cx="447675" cy="447675"/>
          </a:xfrm>
          <a:custGeom>
            <a:avLst/>
            <a:gdLst/>
            <a:ahLst/>
            <a:cxnLst/>
            <a:rect r="r" b="b" t="t" l="l"/>
            <a:pathLst>
              <a:path h="447675" w="447675">
                <a:moveTo>
                  <a:pt x="0" y="0"/>
                </a:moveTo>
                <a:lnTo>
                  <a:pt x="447675" y="0"/>
                </a:lnTo>
                <a:lnTo>
                  <a:pt x="447675" y="447675"/>
                </a:lnTo>
                <a:lnTo>
                  <a:pt x="0" y="447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972039" y="475210"/>
            <a:ext cx="1241303" cy="756432"/>
          </a:xfrm>
          <a:custGeom>
            <a:avLst/>
            <a:gdLst/>
            <a:ahLst/>
            <a:cxnLst/>
            <a:rect r="r" b="b" t="t" l="l"/>
            <a:pathLst>
              <a:path h="756432" w="1241303">
                <a:moveTo>
                  <a:pt x="0" y="0"/>
                </a:moveTo>
                <a:lnTo>
                  <a:pt x="1241303" y="0"/>
                </a:lnTo>
                <a:lnTo>
                  <a:pt x="1241303" y="756432"/>
                </a:lnTo>
                <a:lnTo>
                  <a:pt x="0" y="756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2"/>
                </a:lnTo>
                <a:lnTo>
                  <a:pt x="0" y="300142"/>
                </a:lnTo>
                <a:lnTo>
                  <a:pt x="0" y="0"/>
                </a:lnTo>
                <a:close/>
              </a:path>
            </a:pathLst>
          </a:custGeom>
          <a:blipFill>
            <a:blip r:embed="rId8">
              <a:extLst>
                <a:ext uri="{96DAC541-7B7A-43D3-8B79-37D633B846F1}">
                  <asvg:svgBlip xmlns:asvg="http://schemas.microsoft.com/office/drawing/2016/SVG/main" r:embed="rId9"/>
                </a:ext>
              </a:extLst>
            </a:blip>
            <a:stretch>
              <a:fillRect l="0" t="-407" r="0" b="-407"/>
            </a:stretch>
          </a:blipFill>
        </p:spPr>
      </p:sp>
      <p:grpSp>
        <p:nvGrpSpPr>
          <p:cNvPr name="Group 8" id="8"/>
          <p:cNvGrpSpPr/>
          <p:nvPr/>
        </p:nvGrpSpPr>
        <p:grpSpPr>
          <a:xfrm rot="0">
            <a:off x="7111168" y="1811020"/>
            <a:ext cx="10102174" cy="6664961"/>
            <a:chOff x="0" y="0"/>
            <a:chExt cx="13469565" cy="8886615"/>
          </a:xfrm>
        </p:grpSpPr>
        <p:sp>
          <p:nvSpPr>
            <p:cNvPr name="Freeform 9" id="9"/>
            <p:cNvSpPr/>
            <p:nvPr/>
          </p:nvSpPr>
          <p:spPr>
            <a:xfrm flipH="false" flipV="false" rot="0">
              <a:off x="0" y="0"/>
              <a:ext cx="13469620" cy="8886571"/>
            </a:xfrm>
            <a:custGeom>
              <a:avLst/>
              <a:gdLst/>
              <a:ahLst/>
              <a:cxnLst/>
              <a:rect r="r" b="b" t="t" l="l"/>
              <a:pathLst>
                <a:path h="8886571" w="13469620">
                  <a:moveTo>
                    <a:pt x="0" y="0"/>
                  </a:moveTo>
                  <a:lnTo>
                    <a:pt x="13469620" y="0"/>
                  </a:lnTo>
                  <a:lnTo>
                    <a:pt x="13469620" y="8886571"/>
                  </a:lnTo>
                  <a:lnTo>
                    <a:pt x="0" y="8886571"/>
                  </a:lnTo>
                  <a:lnTo>
                    <a:pt x="0" y="0"/>
                  </a:lnTo>
                  <a:close/>
                </a:path>
              </a:pathLst>
            </a:custGeom>
            <a:blipFill>
              <a:blip r:embed="rId10"/>
              <a:stretch>
                <a:fillRect l="-8644" t="0" r="-8644" b="0"/>
              </a:stretch>
            </a:blipFill>
          </p:spPr>
        </p:sp>
      </p:grpSp>
      <p:sp>
        <p:nvSpPr>
          <p:cNvPr name="TextBox 10" id="10"/>
          <p:cNvSpPr txBox="true"/>
          <p:nvPr/>
        </p:nvSpPr>
        <p:spPr>
          <a:xfrm rot="0">
            <a:off x="981075" y="2069046"/>
            <a:ext cx="7278062" cy="4236598"/>
          </a:xfrm>
          <a:prstGeom prst="rect">
            <a:avLst/>
          </a:prstGeom>
        </p:spPr>
        <p:txBody>
          <a:bodyPr anchor="t" rtlCol="false" tIns="0" lIns="0" bIns="0" rIns="0">
            <a:spAutoFit/>
          </a:bodyPr>
          <a:lstStyle/>
          <a:p>
            <a:pPr algn="l">
              <a:lnSpc>
                <a:spcPts val="8240"/>
              </a:lnSpc>
            </a:pPr>
            <a:r>
              <a:rPr lang="en-US" sz="5885" b="true">
                <a:solidFill>
                  <a:srgbClr val="17726D"/>
                </a:solidFill>
                <a:latin typeface="Arimo Bold"/>
                <a:ea typeface="Arimo Bold"/>
                <a:cs typeface="Arimo Bold"/>
                <a:sym typeface="Arimo Bold"/>
              </a:rPr>
              <a:t>BIKE SALES OPTIMIZATION</a:t>
            </a:r>
          </a:p>
          <a:p>
            <a:pPr algn="l">
              <a:lnSpc>
                <a:spcPts val="8240"/>
              </a:lnSpc>
            </a:pPr>
            <a:r>
              <a:rPr lang="en-US" sz="5885" b="true">
                <a:solidFill>
                  <a:srgbClr val="17726D"/>
                </a:solidFill>
                <a:latin typeface="Arimo Bold"/>
                <a:ea typeface="Arimo Bold"/>
                <a:cs typeface="Arimo Bold"/>
                <a:sym typeface="Arimo Bold"/>
              </a:rPr>
              <a:t>PROJECT</a:t>
            </a:r>
          </a:p>
          <a:p>
            <a:pPr algn="l">
              <a:lnSpc>
                <a:spcPts val="7809"/>
              </a:lnSpc>
            </a:pPr>
          </a:p>
        </p:txBody>
      </p:sp>
      <p:sp>
        <p:nvSpPr>
          <p:cNvPr name="TextBox 11" id="11"/>
          <p:cNvSpPr txBox="true"/>
          <p:nvPr/>
        </p:nvSpPr>
        <p:spPr>
          <a:xfrm rot="0">
            <a:off x="1690843" y="5450818"/>
            <a:ext cx="8069342" cy="561975"/>
          </a:xfrm>
          <a:prstGeom prst="rect">
            <a:avLst/>
          </a:prstGeom>
        </p:spPr>
        <p:txBody>
          <a:bodyPr anchor="t" rtlCol="false" tIns="0" lIns="0" bIns="0" rIns="0">
            <a:spAutoFit/>
          </a:bodyPr>
          <a:lstStyle/>
          <a:p>
            <a:pPr algn="l">
              <a:lnSpc>
                <a:spcPts val="4198"/>
              </a:lnSpc>
            </a:pPr>
            <a:r>
              <a:rPr lang="en-US" b="true" sz="2999" spc="221">
                <a:solidFill>
                  <a:srgbClr val="000000"/>
                </a:solidFill>
                <a:latin typeface="Arimo Bold"/>
                <a:ea typeface="Arimo Bold"/>
                <a:cs typeface="Arimo Bold"/>
                <a:sym typeface="Arimo Bold"/>
              </a:rPr>
              <a:t>PREDICTIVE ANALYSIS</a:t>
            </a:r>
          </a:p>
        </p:txBody>
      </p:sp>
      <p:sp>
        <p:nvSpPr>
          <p:cNvPr name="TextBox 12" id="12"/>
          <p:cNvSpPr txBox="true"/>
          <p:nvPr/>
        </p:nvSpPr>
        <p:spPr>
          <a:xfrm rot="0">
            <a:off x="17093888" y="9551769"/>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60144" y="1809367"/>
            <a:ext cx="4428056" cy="76200"/>
            <a:chOff x="0" y="0"/>
            <a:chExt cx="5904075" cy="101600"/>
          </a:xfrm>
        </p:grpSpPr>
        <p:sp>
          <p:nvSpPr>
            <p:cNvPr name="Freeform 3" id="3"/>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grpSp>
        <p:nvGrpSpPr>
          <p:cNvPr name="Group 4" id="4"/>
          <p:cNvGrpSpPr/>
          <p:nvPr/>
        </p:nvGrpSpPr>
        <p:grpSpPr>
          <a:xfrm rot="0">
            <a:off x="9805478" y="2109223"/>
            <a:ext cx="5181660" cy="4084767"/>
            <a:chOff x="0" y="0"/>
            <a:chExt cx="6908880" cy="5446356"/>
          </a:xfrm>
        </p:grpSpPr>
        <p:sp>
          <p:nvSpPr>
            <p:cNvPr name="Freeform 5" id="5"/>
            <p:cNvSpPr/>
            <p:nvPr/>
          </p:nvSpPr>
          <p:spPr>
            <a:xfrm flipH="false" flipV="false" rot="0">
              <a:off x="0" y="0"/>
              <a:ext cx="6908927" cy="5446395"/>
            </a:xfrm>
            <a:custGeom>
              <a:avLst/>
              <a:gdLst/>
              <a:ahLst/>
              <a:cxnLst/>
              <a:rect r="r" b="b" t="t" l="l"/>
              <a:pathLst>
                <a:path h="5446395" w="6908927">
                  <a:moveTo>
                    <a:pt x="0" y="0"/>
                  </a:moveTo>
                  <a:lnTo>
                    <a:pt x="6908927" y="0"/>
                  </a:lnTo>
                  <a:lnTo>
                    <a:pt x="6908927" y="5446395"/>
                  </a:lnTo>
                  <a:lnTo>
                    <a:pt x="0" y="5446395"/>
                  </a:lnTo>
                  <a:lnTo>
                    <a:pt x="0" y="0"/>
                  </a:lnTo>
                  <a:close/>
                </a:path>
              </a:pathLst>
            </a:custGeom>
            <a:blipFill>
              <a:blip r:embed="rId2"/>
              <a:stretch>
                <a:fillRect l="0" t="-13426" r="0" b="-13425"/>
              </a:stretch>
            </a:blipFill>
          </p:spPr>
        </p:sp>
      </p:grpSp>
      <p:grpSp>
        <p:nvGrpSpPr>
          <p:cNvPr name="Group 6" id="6"/>
          <p:cNvGrpSpPr/>
          <p:nvPr/>
        </p:nvGrpSpPr>
        <p:grpSpPr>
          <a:xfrm rot="0">
            <a:off x="9805478" y="6626970"/>
            <a:ext cx="5181660" cy="3426390"/>
            <a:chOff x="0" y="0"/>
            <a:chExt cx="6908880" cy="4568520"/>
          </a:xfrm>
        </p:grpSpPr>
        <p:sp>
          <p:nvSpPr>
            <p:cNvPr name="Freeform 7" id="7"/>
            <p:cNvSpPr/>
            <p:nvPr/>
          </p:nvSpPr>
          <p:spPr>
            <a:xfrm flipH="false" flipV="false" rot="0">
              <a:off x="0" y="0"/>
              <a:ext cx="6908927" cy="4568571"/>
            </a:xfrm>
            <a:custGeom>
              <a:avLst/>
              <a:gdLst/>
              <a:ahLst/>
              <a:cxnLst/>
              <a:rect r="r" b="b" t="t" l="l"/>
              <a:pathLst>
                <a:path h="4568571" w="6908927">
                  <a:moveTo>
                    <a:pt x="0" y="0"/>
                  </a:moveTo>
                  <a:lnTo>
                    <a:pt x="6908927" y="0"/>
                  </a:lnTo>
                  <a:lnTo>
                    <a:pt x="6908927" y="4568571"/>
                  </a:lnTo>
                  <a:lnTo>
                    <a:pt x="0" y="4568571"/>
                  </a:lnTo>
                  <a:lnTo>
                    <a:pt x="0" y="0"/>
                  </a:lnTo>
                  <a:close/>
                </a:path>
              </a:pathLst>
            </a:custGeom>
            <a:blipFill>
              <a:blip r:embed="rId3"/>
              <a:stretch>
                <a:fillRect l="0" t="-6794" r="0" b="-6793"/>
              </a:stretch>
            </a:blipFill>
          </p:spPr>
        </p:sp>
      </p:grpSp>
      <p:grpSp>
        <p:nvGrpSpPr>
          <p:cNvPr name="Group 8" id="8"/>
          <p:cNvGrpSpPr/>
          <p:nvPr/>
        </p:nvGrpSpPr>
        <p:grpSpPr>
          <a:xfrm rot="0">
            <a:off x="387779" y="2109223"/>
            <a:ext cx="9183330" cy="8177777"/>
            <a:chOff x="0" y="0"/>
            <a:chExt cx="12244440" cy="10903703"/>
          </a:xfrm>
        </p:grpSpPr>
        <p:sp>
          <p:nvSpPr>
            <p:cNvPr name="Freeform 9" id="9"/>
            <p:cNvSpPr/>
            <p:nvPr/>
          </p:nvSpPr>
          <p:spPr>
            <a:xfrm flipH="false" flipV="false" rot="0">
              <a:off x="0" y="0"/>
              <a:ext cx="12244451" cy="10903712"/>
            </a:xfrm>
            <a:custGeom>
              <a:avLst/>
              <a:gdLst/>
              <a:ahLst/>
              <a:cxnLst/>
              <a:rect r="r" b="b" t="t" l="l"/>
              <a:pathLst>
                <a:path h="10903712" w="12244451">
                  <a:moveTo>
                    <a:pt x="0" y="0"/>
                  </a:moveTo>
                  <a:lnTo>
                    <a:pt x="12244451" y="0"/>
                  </a:lnTo>
                  <a:lnTo>
                    <a:pt x="12244451" y="10903712"/>
                  </a:lnTo>
                  <a:lnTo>
                    <a:pt x="0" y="10903712"/>
                  </a:lnTo>
                  <a:lnTo>
                    <a:pt x="0" y="0"/>
                  </a:lnTo>
                  <a:close/>
                </a:path>
              </a:pathLst>
            </a:custGeom>
            <a:blipFill>
              <a:blip r:embed="rId4"/>
              <a:stretch>
                <a:fillRect l="0" t="-7580" r="0" b="-7580"/>
              </a:stretch>
            </a:blipFill>
          </p:spPr>
        </p:sp>
      </p:grpSp>
      <p:sp>
        <p:nvSpPr>
          <p:cNvPr name="TextBox 10" id="10"/>
          <p:cNvSpPr txBox="true"/>
          <p:nvPr/>
        </p:nvSpPr>
        <p:spPr>
          <a:xfrm rot="0">
            <a:off x="1051510" y="663234"/>
            <a:ext cx="7232551" cy="904875"/>
          </a:xfrm>
          <a:prstGeom prst="rect">
            <a:avLst/>
          </a:prstGeom>
        </p:spPr>
        <p:txBody>
          <a:bodyPr anchor="t" rtlCol="false" tIns="0" lIns="0" bIns="0" rIns="0">
            <a:spAutoFit/>
          </a:bodyPr>
          <a:lstStyle/>
          <a:p>
            <a:pPr algn="l">
              <a:lnSpc>
                <a:spcPts val="7350"/>
              </a:lnSpc>
            </a:pPr>
            <a:r>
              <a:rPr lang="en-US" sz="7000" b="true">
                <a:solidFill>
                  <a:srgbClr val="17726D"/>
                </a:solidFill>
                <a:latin typeface="Arimo Bold"/>
                <a:ea typeface="Arimo Bold"/>
                <a:cs typeface="Arimo Bold"/>
                <a:sym typeface="Arimo Bold"/>
              </a:rPr>
              <a:t>DATA INSIGHTS</a:t>
            </a:r>
          </a:p>
        </p:txBody>
      </p:sp>
      <p:sp>
        <p:nvSpPr>
          <p:cNvPr name="TextBox 11" id="11"/>
          <p:cNvSpPr txBox="true"/>
          <p:nvPr/>
        </p:nvSpPr>
        <p:spPr>
          <a:xfrm rot="0">
            <a:off x="8989753" y="347086"/>
            <a:ext cx="9222795" cy="2184871"/>
          </a:xfrm>
          <a:prstGeom prst="rect">
            <a:avLst/>
          </a:prstGeom>
        </p:spPr>
        <p:txBody>
          <a:bodyPr anchor="t" rtlCol="false" tIns="0" lIns="0" bIns="0" rIns="0">
            <a:spAutoFit/>
          </a:bodyPr>
          <a:lstStyle/>
          <a:p>
            <a:pPr algn="l">
              <a:lnSpc>
                <a:spcPts val="5519"/>
              </a:lnSpc>
            </a:pPr>
            <a:r>
              <a:rPr lang="en-US" sz="3560" b="true">
                <a:solidFill>
                  <a:srgbClr val="191919"/>
                </a:solidFill>
                <a:latin typeface="Arimo Bold"/>
                <a:ea typeface="Arimo Bold"/>
                <a:cs typeface="Arimo Bold"/>
                <a:sym typeface="Arimo Bold"/>
              </a:rPr>
              <a:t>Which customer demographics contribute most to sales and revenue?</a:t>
            </a:r>
          </a:p>
          <a:p>
            <a:pPr algn="just">
              <a:lnSpc>
                <a:spcPts val="5519"/>
              </a:lnSpc>
            </a:pPr>
          </a:p>
        </p:txBody>
      </p:sp>
      <p:sp>
        <p:nvSpPr>
          <p:cNvPr name="TextBox 12" id="12"/>
          <p:cNvSpPr txBox="true"/>
          <p:nvPr/>
        </p:nvSpPr>
        <p:spPr>
          <a:xfrm rot="0">
            <a:off x="14987138" y="7615414"/>
            <a:ext cx="2970289" cy="1137360"/>
          </a:xfrm>
          <a:prstGeom prst="rect">
            <a:avLst/>
          </a:prstGeom>
        </p:spPr>
        <p:txBody>
          <a:bodyPr anchor="t" rtlCol="false" tIns="0" lIns="0" bIns="0" rIns="0">
            <a:spAutoFit/>
          </a:bodyPr>
          <a:lstStyle/>
          <a:p>
            <a:pPr algn="ctr">
              <a:lnSpc>
                <a:spcPts val="7835"/>
              </a:lnSpc>
            </a:pPr>
            <a:r>
              <a:rPr lang="en-US" sz="5055" b="true">
                <a:solidFill>
                  <a:srgbClr val="000000"/>
                </a:solidFill>
                <a:latin typeface="Arimo Bold"/>
                <a:ea typeface="Arimo Bold"/>
                <a:cs typeface="Arimo Bold"/>
                <a:sym typeface="Arimo Bold"/>
              </a:rPr>
              <a:t>55.7%</a:t>
            </a:r>
          </a:p>
        </p:txBody>
      </p:sp>
      <p:sp>
        <p:nvSpPr>
          <p:cNvPr name="TextBox 13" id="13"/>
          <p:cNvSpPr txBox="true"/>
          <p:nvPr/>
        </p:nvSpPr>
        <p:spPr>
          <a:xfrm rot="60000">
            <a:off x="14653444" y="2994945"/>
            <a:ext cx="3177294" cy="1120779"/>
          </a:xfrm>
          <a:prstGeom prst="rect">
            <a:avLst/>
          </a:prstGeom>
        </p:spPr>
        <p:txBody>
          <a:bodyPr anchor="t" rtlCol="false" tIns="0" lIns="0" bIns="0" rIns="0">
            <a:spAutoFit/>
          </a:bodyPr>
          <a:lstStyle/>
          <a:p>
            <a:pPr algn="ctr">
              <a:lnSpc>
                <a:spcPts val="7748"/>
              </a:lnSpc>
            </a:pPr>
            <a:r>
              <a:rPr lang="en-US" sz="4999" b="true">
                <a:solidFill>
                  <a:srgbClr val="000000"/>
                </a:solidFill>
                <a:latin typeface="Arimo Bold"/>
                <a:ea typeface="Arimo Bold"/>
                <a:cs typeface="Arimo Bold"/>
                <a:sym typeface="Arimo Bold"/>
              </a:rPr>
              <a:t>44.3%</a:t>
            </a:r>
          </a:p>
        </p:txBody>
      </p:sp>
      <p:sp>
        <p:nvSpPr>
          <p:cNvPr name="TextBox 14" id="14"/>
          <p:cNvSpPr txBox="true"/>
          <p:nvPr/>
        </p:nvSpPr>
        <p:spPr>
          <a:xfrm rot="0">
            <a:off x="16985310" y="9510435"/>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10</a:t>
            </a:r>
          </a:p>
        </p:txBody>
      </p:sp>
      <p:sp>
        <p:nvSpPr>
          <p:cNvPr name="Freeform 15" id="15"/>
          <p:cNvSpPr/>
          <p:nvPr/>
        </p:nvSpPr>
        <p:spPr>
          <a:xfrm flipH="false" flipV="false" rot="0">
            <a:off x="15986190" y="5143500"/>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l="-375" t="0" r="-375"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90082" y="5808346"/>
            <a:ext cx="8260053" cy="8260053"/>
          </a:xfrm>
          <a:custGeom>
            <a:avLst/>
            <a:gdLst/>
            <a:ahLst/>
            <a:cxnLst/>
            <a:rect r="r" b="b" t="t" l="l"/>
            <a:pathLst>
              <a:path h="8260053" w="8260053">
                <a:moveTo>
                  <a:pt x="0" y="0"/>
                </a:moveTo>
                <a:lnTo>
                  <a:pt x="8260054" y="0"/>
                </a:lnTo>
                <a:lnTo>
                  <a:pt x="8260054" y="8260054"/>
                </a:lnTo>
                <a:lnTo>
                  <a:pt x="0" y="8260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59312" y="1268877"/>
            <a:ext cx="4428056" cy="76200"/>
            <a:chOff x="0" y="0"/>
            <a:chExt cx="5904075" cy="101600"/>
          </a:xfrm>
        </p:grpSpPr>
        <p:sp>
          <p:nvSpPr>
            <p:cNvPr name="Freeform 4" id="4"/>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grpSp>
        <p:nvGrpSpPr>
          <p:cNvPr name="Group 5" id="5"/>
          <p:cNvGrpSpPr/>
          <p:nvPr/>
        </p:nvGrpSpPr>
        <p:grpSpPr>
          <a:xfrm rot="0">
            <a:off x="1587755" y="2199618"/>
            <a:ext cx="13400745" cy="7952173"/>
            <a:chOff x="0" y="0"/>
            <a:chExt cx="17867660" cy="10602897"/>
          </a:xfrm>
        </p:grpSpPr>
        <p:sp>
          <p:nvSpPr>
            <p:cNvPr name="Freeform 6" id="6"/>
            <p:cNvSpPr/>
            <p:nvPr/>
          </p:nvSpPr>
          <p:spPr>
            <a:xfrm flipH="false" flipV="false" rot="0">
              <a:off x="0" y="0"/>
              <a:ext cx="17867630" cy="10602849"/>
            </a:xfrm>
            <a:custGeom>
              <a:avLst/>
              <a:gdLst/>
              <a:ahLst/>
              <a:cxnLst/>
              <a:rect r="r" b="b" t="t" l="l"/>
              <a:pathLst>
                <a:path h="10602849" w="17867630">
                  <a:moveTo>
                    <a:pt x="0" y="0"/>
                  </a:moveTo>
                  <a:lnTo>
                    <a:pt x="17867630" y="0"/>
                  </a:lnTo>
                  <a:lnTo>
                    <a:pt x="17867630" y="10602849"/>
                  </a:lnTo>
                  <a:lnTo>
                    <a:pt x="0" y="10602849"/>
                  </a:lnTo>
                  <a:lnTo>
                    <a:pt x="0" y="0"/>
                  </a:lnTo>
                  <a:close/>
                </a:path>
              </a:pathLst>
            </a:custGeom>
            <a:blipFill>
              <a:blip r:embed="rId4"/>
              <a:stretch>
                <a:fillRect l="0" t="-555" r="0" b="-555"/>
              </a:stretch>
            </a:blipFill>
          </p:spPr>
        </p:sp>
      </p:grpSp>
      <p:sp>
        <p:nvSpPr>
          <p:cNvPr name="TextBox 7" id="7"/>
          <p:cNvSpPr txBox="true"/>
          <p:nvPr/>
        </p:nvSpPr>
        <p:spPr>
          <a:xfrm rot="0">
            <a:off x="1262495" y="161925"/>
            <a:ext cx="8147912" cy="904875"/>
          </a:xfrm>
          <a:prstGeom prst="rect">
            <a:avLst/>
          </a:prstGeom>
        </p:spPr>
        <p:txBody>
          <a:bodyPr anchor="t" rtlCol="false" tIns="0" lIns="0" bIns="0" rIns="0">
            <a:spAutoFit/>
          </a:bodyPr>
          <a:lstStyle/>
          <a:p>
            <a:pPr algn="l">
              <a:lnSpc>
                <a:spcPts val="7350"/>
              </a:lnSpc>
            </a:pPr>
            <a:r>
              <a:rPr lang="en-US" sz="7000" b="true">
                <a:solidFill>
                  <a:srgbClr val="17726D"/>
                </a:solidFill>
                <a:latin typeface="Arimo Bold"/>
                <a:ea typeface="Arimo Bold"/>
                <a:cs typeface="Arimo Bold"/>
                <a:sym typeface="Arimo Bold"/>
              </a:rPr>
              <a:t>DATA INSIGHTS</a:t>
            </a:r>
          </a:p>
        </p:txBody>
      </p:sp>
      <p:sp>
        <p:nvSpPr>
          <p:cNvPr name="TextBox 8" id="8"/>
          <p:cNvSpPr txBox="true"/>
          <p:nvPr/>
        </p:nvSpPr>
        <p:spPr>
          <a:xfrm rot="0">
            <a:off x="839945" y="1289979"/>
            <a:ext cx="15911309" cy="787402"/>
          </a:xfrm>
          <a:prstGeom prst="rect">
            <a:avLst/>
          </a:prstGeom>
        </p:spPr>
        <p:txBody>
          <a:bodyPr anchor="t" rtlCol="false" tIns="0" lIns="0" bIns="0" rIns="0">
            <a:spAutoFit/>
          </a:bodyPr>
          <a:lstStyle/>
          <a:p>
            <a:pPr algn="ctr">
              <a:lnSpc>
                <a:spcPts val="5424"/>
              </a:lnSpc>
            </a:pPr>
            <a:r>
              <a:rPr lang="en-US" sz="3499" b="true">
                <a:solidFill>
                  <a:srgbClr val="191919"/>
                </a:solidFill>
                <a:latin typeface="Arimo Bold"/>
                <a:ea typeface="Arimo Bold"/>
                <a:cs typeface="Arimo Bold"/>
                <a:sym typeface="Arimo Bold"/>
              </a:rPr>
              <a:t>Understand seasonal trends; Identifying seasonal patterns in revenue</a:t>
            </a:r>
            <a:r>
              <a:rPr lang="en-US" sz="3499" b="true">
                <a:solidFill>
                  <a:srgbClr val="000000"/>
                </a:solidFill>
                <a:latin typeface="Arimo Bold"/>
                <a:ea typeface="Arimo Bold"/>
                <a:cs typeface="Arimo Bold"/>
                <a:sym typeface="Arimo Bold"/>
              </a:rPr>
              <a:t>.</a:t>
            </a:r>
          </a:p>
        </p:txBody>
      </p:sp>
      <p:sp>
        <p:nvSpPr>
          <p:cNvPr name="TextBox 9" id="9"/>
          <p:cNvSpPr txBox="true"/>
          <p:nvPr/>
        </p:nvSpPr>
        <p:spPr>
          <a:xfrm rot="0">
            <a:off x="16532944" y="9608865"/>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11</a:t>
            </a:r>
          </a:p>
        </p:txBody>
      </p:sp>
      <p:sp>
        <p:nvSpPr>
          <p:cNvPr name="Freeform 10" id="10"/>
          <p:cNvSpPr/>
          <p:nvPr/>
        </p:nvSpPr>
        <p:spPr>
          <a:xfrm flipH="false" flipV="false" rot="0">
            <a:off x="15986190" y="5143500"/>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l="-375" t="0" r="-375"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90082" y="5808346"/>
            <a:ext cx="8260053" cy="8260053"/>
          </a:xfrm>
          <a:custGeom>
            <a:avLst/>
            <a:gdLst/>
            <a:ahLst/>
            <a:cxnLst/>
            <a:rect r="r" b="b" t="t" l="l"/>
            <a:pathLst>
              <a:path h="8260053" w="8260053">
                <a:moveTo>
                  <a:pt x="0" y="0"/>
                </a:moveTo>
                <a:lnTo>
                  <a:pt x="8260054" y="0"/>
                </a:lnTo>
                <a:lnTo>
                  <a:pt x="8260054" y="8260054"/>
                </a:lnTo>
                <a:lnTo>
                  <a:pt x="0" y="8260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02715" y="1023279"/>
            <a:ext cx="14838206" cy="1866903"/>
          </a:xfrm>
          <a:prstGeom prst="rect">
            <a:avLst/>
          </a:prstGeom>
        </p:spPr>
        <p:txBody>
          <a:bodyPr anchor="t" rtlCol="false" tIns="0" lIns="0" bIns="0" rIns="0">
            <a:spAutoFit/>
          </a:bodyPr>
          <a:lstStyle/>
          <a:p>
            <a:pPr algn="ctr">
              <a:lnSpc>
                <a:spcPts val="6973"/>
              </a:lnSpc>
            </a:pPr>
            <a:r>
              <a:rPr lang="en-US" sz="4498" b="true">
                <a:solidFill>
                  <a:srgbClr val="FDFBFB"/>
                </a:solidFill>
                <a:latin typeface="Arimo Bold"/>
                <a:ea typeface="Arimo Bold"/>
                <a:cs typeface="Arimo Bold"/>
                <a:sym typeface="Arimo Bold"/>
              </a:rPr>
              <a:t>Which model type generated the most profit?</a:t>
            </a:r>
          </a:p>
          <a:p>
            <a:pPr algn="ctr">
              <a:lnSpc>
                <a:spcPts val="6973"/>
              </a:lnSpc>
            </a:pPr>
          </a:p>
        </p:txBody>
      </p:sp>
      <p:grpSp>
        <p:nvGrpSpPr>
          <p:cNvPr name="Group 4" id="4"/>
          <p:cNvGrpSpPr/>
          <p:nvPr/>
        </p:nvGrpSpPr>
        <p:grpSpPr>
          <a:xfrm rot="0">
            <a:off x="4075585" y="1392849"/>
            <a:ext cx="4428056" cy="76200"/>
            <a:chOff x="0" y="0"/>
            <a:chExt cx="5904075" cy="101600"/>
          </a:xfrm>
        </p:grpSpPr>
        <p:sp>
          <p:nvSpPr>
            <p:cNvPr name="Freeform 5" id="5"/>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grpSp>
        <p:nvGrpSpPr>
          <p:cNvPr name="Group 6" id="6"/>
          <p:cNvGrpSpPr/>
          <p:nvPr/>
        </p:nvGrpSpPr>
        <p:grpSpPr>
          <a:xfrm rot="0">
            <a:off x="1590425" y="2350181"/>
            <a:ext cx="13750232" cy="7588192"/>
            <a:chOff x="0" y="0"/>
            <a:chExt cx="18333643" cy="10117589"/>
          </a:xfrm>
        </p:grpSpPr>
        <p:sp>
          <p:nvSpPr>
            <p:cNvPr name="Freeform 7" id="7"/>
            <p:cNvSpPr/>
            <p:nvPr/>
          </p:nvSpPr>
          <p:spPr>
            <a:xfrm flipH="false" flipV="false" rot="0">
              <a:off x="0" y="0"/>
              <a:ext cx="18333593" cy="10117582"/>
            </a:xfrm>
            <a:custGeom>
              <a:avLst/>
              <a:gdLst/>
              <a:ahLst/>
              <a:cxnLst/>
              <a:rect r="r" b="b" t="t" l="l"/>
              <a:pathLst>
                <a:path h="10117582" w="18333593">
                  <a:moveTo>
                    <a:pt x="0" y="0"/>
                  </a:moveTo>
                  <a:lnTo>
                    <a:pt x="18333593" y="0"/>
                  </a:lnTo>
                  <a:lnTo>
                    <a:pt x="18333593" y="10117582"/>
                  </a:lnTo>
                  <a:lnTo>
                    <a:pt x="0" y="10117582"/>
                  </a:lnTo>
                  <a:lnTo>
                    <a:pt x="0" y="0"/>
                  </a:lnTo>
                  <a:close/>
                </a:path>
              </a:pathLst>
            </a:custGeom>
            <a:blipFill>
              <a:blip r:embed="rId4"/>
              <a:stretch>
                <a:fillRect l="0" t="-4361" r="0" b="-4361"/>
              </a:stretch>
            </a:blipFill>
          </p:spPr>
        </p:sp>
      </p:grpSp>
      <p:sp>
        <p:nvSpPr>
          <p:cNvPr name="TextBox 8" id="8"/>
          <p:cNvSpPr txBox="true"/>
          <p:nvPr/>
        </p:nvSpPr>
        <p:spPr>
          <a:xfrm rot="0">
            <a:off x="3175289" y="409869"/>
            <a:ext cx="8147912" cy="904875"/>
          </a:xfrm>
          <a:prstGeom prst="rect">
            <a:avLst/>
          </a:prstGeom>
        </p:spPr>
        <p:txBody>
          <a:bodyPr anchor="t" rtlCol="false" tIns="0" lIns="0" bIns="0" rIns="0">
            <a:spAutoFit/>
          </a:bodyPr>
          <a:lstStyle/>
          <a:p>
            <a:pPr algn="l">
              <a:lnSpc>
                <a:spcPts val="7350"/>
              </a:lnSpc>
            </a:pPr>
            <a:r>
              <a:rPr lang="en-US" sz="7000" b="true">
                <a:solidFill>
                  <a:srgbClr val="17726D"/>
                </a:solidFill>
                <a:latin typeface="Arimo Bold"/>
                <a:ea typeface="Arimo Bold"/>
                <a:cs typeface="Arimo Bold"/>
                <a:sym typeface="Arimo Bold"/>
              </a:rPr>
              <a:t>DATA INSIGHTS</a:t>
            </a:r>
          </a:p>
        </p:txBody>
      </p:sp>
      <p:sp>
        <p:nvSpPr>
          <p:cNvPr name="TextBox 9" id="9"/>
          <p:cNvSpPr txBox="true"/>
          <p:nvPr/>
        </p:nvSpPr>
        <p:spPr>
          <a:xfrm rot="0">
            <a:off x="1863891" y="1383324"/>
            <a:ext cx="10152459" cy="795407"/>
          </a:xfrm>
          <a:prstGeom prst="rect">
            <a:avLst/>
          </a:prstGeom>
        </p:spPr>
        <p:txBody>
          <a:bodyPr anchor="t" rtlCol="false" tIns="0" lIns="0" bIns="0" rIns="0">
            <a:spAutoFit/>
          </a:bodyPr>
          <a:lstStyle/>
          <a:p>
            <a:pPr algn="ctr">
              <a:lnSpc>
                <a:spcPts val="5476"/>
              </a:lnSpc>
            </a:pPr>
            <a:r>
              <a:rPr lang="en-US" sz="3534" b="true">
                <a:solidFill>
                  <a:srgbClr val="191919"/>
                </a:solidFill>
                <a:latin typeface="Arimo Bold"/>
                <a:ea typeface="Arimo Bold"/>
                <a:cs typeface="Arimo Bold"/>
                <a:sym typeface="Arimo Bold"/>
              </a:rPr>
              <a:t>Which Model type generated the most profit?</a:t>
            </a:r>
          </a:p>
        </p:txBody>
      </p:sp>
      <p:sp>
        <p:nvSpPr>
          <p:cNvPr name="TextBox 10" id="10"/>
          <p:cNvSpPr txBox="true"/>
          <p:nvPr/>
        </p:nvSpPr>
        <p:spPr>
          <a:xfrm rot="0">
            <a:off x="16565314" y="9619285"/>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12</a:t>
            </a:r>
          </a:p>
        </p:txBody>
      </p:sp>
      <p:sp>
        <p:nvSpPr>
          <p:cNvPr name="Freeform 11" id="11"/>
          <p:cNvSpPr/>
          <p:nvPr/>
        </p:nvSpPr>
        <p:spPr>
          <a:xfrm flipH="false" flipV="false" rot="0">
            <a:off x="15986190" y="5143500"/>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l="-375" t="0" r="-375"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63712" y="1584572"/>
            <a:ext cx="4428056" cy="76200"/>
            <a:chOff x="0" y="0"/>
            <a:chExt cx="5904075" cy="101600"/>
          </a:xfrm>
        </p:grpSpPr>
        <p:sp>
          <p:nvSpPr>
            <p:cNvPr name="Freeform 3" id="3"/>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sp>
        <p:nvSpPr>
          <p:cNvPr name="TextBox 4" id="4"/>
          <p:cNvSpPr txBox="true"/>
          <p:nvPr/>
        </p:nvSpPr>
        <p:spPr>
          <a:xfrm rot="0">
            <a:off x="16562189" y="97440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13</a:t>
            </a:r>
          </a:p>
        </p:txBody>
      </p:sp>
      <p:sp>
        <p:nvSpPr>
          <p:cNvPr name="Freeform 5" id="5"/>
          <p:cNvSpPr/>
          <p:nvPr/>
        </p:nvSpPr>
        <p:spPr>
          <a:xfrm flipH="false" flipV="false" rot="0">
            <a:off x="15986190" y="5143500"/>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375" t="0" r="-375" b="0"/>
            </a:stretch>
          </a:blipFill>
        </p:spPr>
      </p:sp>
      <p:grpSp>
        <p:nvGrpSpPr>
          <p:cNvPr name="Group 6" id="6"/>
          <p:cNvGrpSpPr/>
          <p:nvPr/>
        </p:nvGrpSpPr>
        <p:grpSpPr>
          <a:xfrm rot="0">
            <a:off x="2154962" y="2438650"/>
            <a:ext cx="12467374" cy="7400675"/>
            <a:chOff x="0" y="0"/>
            <a:chExt cx="16623165" cy="9867567"/>
          </a:xfrm>
        </p:grpSpPr>
        <p:sp>
          <p:nvSpPr>
            <p:cNvPr name="Freeform 7" id="7"/>
            <p:cNvSpPr/>
            <p:nvPr/>
          </p:nvSpPr>
          <p:spPr>
            <a:xfrm flipH="false" flipV="false" rot="0">
              <a:off x="0" y="0"/>
              <a:ext cx="16623157" cy="9867519"/>
            </a:xfrm>
            <a:custGeom>
              <a:avLst/>
              <a:gdLst/>
              <a:ahLst/>
              <a:cxnLst/>
              <a:rect r="r" b="b" t="t" l="l"/>
              <a:pathLst>
                <a:path h="9867519" w="16623157">
                  <a:moveTo>
                    <a:pt x="0" y="0"/>
                  </a:moveTo>
                  <a:lnTo>
                    <a:pt x="16623157" y="0"/>
                  </a:lnTo>
                  <a:lnTo>
                    <a:pt x="16623157" y="9867519"/>
                  </a:lnTo>
                  <a:lnTo>
                    <a:pt x="0" y="9867519"/>
                  </a:lnTo>
                  <a:lnTo>
                    <a:pt x="0" y="0"/>
                  </a:lnTo>
                  <a:close/>
                </a:path>
              </a:pathLst>
            </a:custGeom>
            <a:blipFill>
              <a:blip r:embed="rId4"/>
              <a:stretch>
                <a:fillRect l="0" t="-538" r="0" b="-539"/>
              </a:stretch>
            </a:blipFill>
          </p:spPr>
        </p:sp>
      </p:grpSp>
      <p:sp>
        <p:nvSpPr>
          <p:cNvPr name="TextBox 8" id="8"/>
          <p:cNvSpPr txBox="true"/>
          <p:nvPr/>
        </p:nvSpPr>
        <p:spPr>
          <a:xfrm rot="0">
            <a:off x="1690848" y="-170660"/>
            <a:ext cx="7173785" cy="1582742"/>
          </a:xfrm>
          <a:prstGeom prst="rect">
            <a:avLst/>
          </a:prstGeom>
        </p:spPr>
        <p:txBody>
          <a:bodyPr anchor="t" rtlCol="false" tIns="0" lIns="0" bIns="0" rIns="0">
            <a:spAutoFit/>
          </a:bodyPr>
          <a:lstStyle/>
          <a:p>
            <a:pPr algn="ctr">
              <a:lnSpc>
                <a:spcPts val="10905"/>
              </a:lnSpc>
            </a:pPr>
            <a:r>
              <a:rPr lang="en-US" sz="7035" b="true">
                <a:solidFill>
                  <a:srgbClr val="035D61"/>
                </a:solidFill>
                <a:latin typeface="Arimo Bold"/>
                <a:ea typeface="Arimo Bold"/>
                <a:cs typeface="Arimo Bold"/>
                <a:sym typeface="Arimo Bold"/>
              </a:rPr>
              <a:t>DATA INSIGHTS</a:t>
            </a:r>
          </a:p>
        </p:txBody>
      </p:sp>
      <p:sp>
        <p:nvSpPr>
          <p:cNvPr name="TextBox 9" id="9"/>
          <p:cNvSpPr txBox="true"/>
          <p:nvPr/>
        </p:nvSpPr>
        <p:spPr>
          <a:xfrm rot="0">
            <a:off x="1467525" y="1403597"/>
            <a:ext cx="12628133" cy="787402"/>
          </a:xfrm>
          <a:prstGeom prst="rect">
            <a:avLst/>
          </a:prstGeom>
        </p:spPr>
        <p:txBody>
          <a:bodyPr anchor="t" rtlCol="false" tIns="0" lIns="0" bIns="0" rIns="0">
            <a:spAutoFit/>
          </a:bodyPr>
          <a:lstStyle/>
          <a:p>
            <a:pPr algn="ctr">
              <a:lnSpc>
                <a:spcPts val="5424"/>
              </a:lnSpc>
            </a:pPr>
            <a:r>
              <a:rPr lang="en-US" sz="3499" b="true">
                <a:solidFill>
                  <a:srgbClr val="191919"/>
                </a:solidFill>
                <a:latin typeface="Arimo Bold"/>
                <a:ea typeface="Arimo Bold"/>
                <a:cs typeface="Arimo Bold"/>
                <a:sym typeface="Arimo Bold"/>
              </a:rPr>
              <a:t>Which country made  the most purchase?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81964" y="-112707"/>
            <a:ext cx="9279165" cy="1388939"/>
          </a:xfrm>
          <a:prstGeom prst="rect">
            <a:avLst/>
          </a:prstGeom>
        </p:spPr>
        <p:txBody>
          <a:bodyPr anchor="t" rtlCol="false" tIns="0" lIns="0" bIns="0" rIns="0">
            <a:spAutoFit/>
          </a:bodyPr>
          <a:lstStyle/>
          <a:p>
            <a:pPr algn="l">
              <a:lnSpc>
                <a:spcPts val="10069"/>
              </a:lnSpc>
            </a:pPr>
            <a:r>
              <a:rPr lang="en-US" b="true" sz="7192" spc="-143">
                <a:solidFill>
                  <a:srgbClr val="17726D"/>
                </a:solidFill>
                <a:latin typeface="Arimo Bold"/>
                <a:ea typeface="Arimo Bold"/>
                <a:cs typeface="Arimo Bold"/>
                <a:sym typeface="Arimo Bold"/>
              </a:rPr>
              <a:t>RECOMMENDATION</a:t>
            </a:r>
          </a:p>
        </p:txBody>
      </p:sp>
      <p:sp>
        <p:nvSpPr>
          <p:cNvPr name="Freeform 3" id="3"/>
          <p:cNvSpPr/>
          <p:nvPr/>
        </p:nvSpPr>
        <p:spPr>
          <a:xfrm flipH="false" flipV="false" rot="0">
            <a:off x="9866898" y="1459438"/>
            <a:ext cx="8301695" cy="4389899"/>
          </a:xfrm>
          <a:custGeom>
            <a:avLst/>
            <a:gdLst/>
            <a:ahLst/>
            <a:cxnLst/>
            <a:rect r="r" b="b" t="t" l="l"/>
            <a:pathLst>
              <a:path h="4389899" w="8301695">
                <a:moveTo>
                  <a:pt x="0" y="0"/>
                </a:moveTo>
                <a:lnTo>
                  <a:pt x="8301694" y="0"/>
                </a:lnTo>
                <a:lnTo>
                  <a:pt x="8301694" y="4389900"/>
                </a:lnTo>
                <a:lnTo>
                  <a:pt x="0" y="438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07532" y="1444191"/>
            <a:ext cx="1228028" cy="1660497"/>
          </a:xfrm>
          <a:custGeom>
            <a:avLst/>
            <a:gdLst/>
            <a:ahLst/>
            <a:cxnLst/>
            <a:rect r="r" b="b" t="t" l="l"/>
            <a:pathLst>
              <a:path h="1660497" w="1228028">
                <a:moveTo>
                  <a:pt x="0" y="0"/>
                </a:moveTo>
                <a:lnTo>
                  <a:pt x="1228028" y="0"/>
                </a:lnTo>
                <a:lnTo>
                  <a:pt x="1228028" y="1660497"/>
                </a:lnTo>
                <a:lnTo>
                  <a:pt x="0" y="1660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862299" y="2486506"/>
            <a:ext cx="6588904" cy="2929242"/>
          </a:xfrm>
          <a:prstGeom prst="rect">
            <a:avLst/>
          </a:prstGeom>
        </p:spPr>
        <p:txBody>
          <a:bodyPr anchor="t" rtlCol="false" tIns="0" lIns="0" bIns="0" rIns="0">
            <a:spAutoFit/>
          </a:bodyPr>
          <a:lstStyle/>
          <a:p>
            <a:pPr algn="l">
              <a:lnSpc>
                <a:spcPts val="3519"/>
              </a:lnSpc>
            </a:pPr>
            <a:r>
              <a:rPr lang="en-US" sz="2749">
                <a:solidFill>
                  <a:srgbClr val="231F20"/>
                </a:solidFill>
                <a:latin typeface="Open Sauce"/>
                <a:ea typeface="Open Sauce"/>
                <a:cs typeface="Open Sauce"/>
                <a:sym typeface="Open Sauce"/>
              </a:rPr>
              <a:t>•Analyze seasonal patterns to optimize marketing and inventory during peak months</a:t>
            </a:r>
          </a:p>
          <a:p>
            <a:pPr algn="l">
              <a:lnSpc>
                <a:spcPts val="3519"/>
              </a:lnSpc>
            </a:pPr>
          </a:p>
          <a:p>
            <a:pPr algn="l">
              <a:lnSpc>
                <a:spcPts val="3519"/>
              </a:lnSpc>
            </a:pPr>
            <a:r>
              <a:rPr lang="en-US" sz="2749">
                <a:solidFill>
                  <a:srgbClr val="231F20"/>
                </a:solidFill>
                <a:latin typeface="Open Sauce"/>
                <a:ea typeface="Open Sauce"/>
                <a:cs typeface="Open Sauce"/>
                <a:sym typeface="Open Sauce"/>
              </a:rPr>
              <a:t>•Promote the Mountain-200 model, our top-selling product.</a:t>
            </a:r>
          </a:p>
          <a:p>
            <a:pPr algn="l">
              <a:lnSpc>
                <a:spcPts val="1884"/>
              </a:lnSpc>
            </a:pPr>
          </a:p>
        </p:txBody>
      </p:sp>
      <p:sp>
        <p:nvSpPr>
          <p:cNvPr name="TextBox 6" id="6"/>
          <p:cNvSpPr txBox="true"/>
          <p:nvPr/>
        </p:nvSpPr>
        <p:spPr>
          <a:xfrm rot="0">
            <a:off x="11967488" y="1981066"/>
            <a:ext cx="4100514" cy="924990"/>
          </a:xfrm>
          <a:prstGeom prst="rect">
            <a:avLst/>
          </a:prstGeom>
        </p:spPr>
        <p:txBody>
          <a:bodyPr anchor="t" rtlCol="false" tIns="0" lIns="0" bIns="0" rIns="0">
            <a:spAutoFit/>
          </a:bodyPr>
          <a:lstStyle/>
          <a:p>
            <a:pPr algn="l">
              <a:lnSpc>
                <a:spcPts val="3912"/>
              </a:lnSpc>
            </a:pPr>
            <a:r>
              <a:rPr lang="en-US" sz="3057" b="true">
                <a:solidFill>
                  <a:srgbClr val="333231"/>
                </a:solidFill>
                <a:latin typeface="Arimo Bold"/>
                <a:ea typeface="Arimo Bold"/>
                <a:cs typeface="Arimo Bold"/>
                <a:sym typeface="Arimo Bold"/>
              </a:rPr>
              <a:t>Revenue Growth</a:t>
            </a:r>
          </a:p>
          <a:p>
            <a:pPr algn="l">
              <a:lnSpc>
                <a:spcPts val="3017"/>
              </a:lnSpc>
            </a:pPr>
          </a:p>
        </p:txBody>
      </p:sp>
      <p:sp>
        <p:nvSpPr>
          <p:cNvPr name="Freeform 7" id="7"/>
          <p:cNvSpPr/>
          <p:nvPr/>
        </p:nvSpPr>
        <p:spPr>
          <a:xfrm flipH="false" flipV="false" rot="0">
            <a:off x="4877340" y="5806174"/>
            <a:ext cx="8301695" cy="4222695"/>
          </a:xfrm>
          <a:custGeom>
            <a:avLst/>
            <a:gdLst/>
            <a:ahLst/>
            <a:cxnLst/>
            <a:rect r="r" b="b" t="t" l="l"/>
            <a:pathLst>
              <a:path h="4222695" w="8301695">
                <a:moveTo>
                  <a:pt x="0" y="0"/>
                </a:moveTo>
                <a:lnTo>
                  <a:pt x="8301694" y="0"/>
                </a:lnTo>
                <a:lnTo>
                  <a:pt x="8301694" y="4222696"/>
                </a:lnTo>
                <a:lnTo>
                  <a:pt x="0" y="42226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535560" y="1434421"/>
            <a:ext cx="1228028" cy="1660497"/>
          </a:xfrm>
          <a:custGeom>
            <a:avLst/>
            <a:gdLst/>
            <a:ahLst/>
            <a:cxnLst/>
            <a:rect r="r" b="b" t="t" l="l"/>
            <a:pathLst>
              <a:path h="1660497" w="1228028">
                <a:moveTo>
                  <a:pt x="0" y="0"/>
                </a:moveTo>
                <a:lnTo>
                  <a:pt x="1228028" y="0"/>
                </a:lnTo>
                <a:lnTo>
                  <a:pt x="1228028" y="1660497"/>
                </a:lnTo>
                <a:lnTo>
                  <a:pt x="0" y="1660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600763" y="6893864"/>
            <a:ext cx="7086475" cy="2436355"/>
          </a:xfrm>
          <a:prstGeom prst="rect">
            <a:avLst/>
          </a:prstGeom>
        </p:spPr>
        <p:txBody>
          <a:bodyPr anchor="t" rtlCol="false" tIns="0" lIns="0" bIns="0" rIns="0">
            <a:spAutoFit/>
          </a:bodyPr>
          <a:lstStyle/>
          <a:p>
            <a:pPr algn="l">
              <a:lnSpc>
                <a:spcPts val="3857"/>
              </a:lnSpc>
            </a:pPr>
            <a:r>
              <a:rPr lang="en-US" sz="3013">
                <a:solidFill>
                  <a:srgbClr val="231F20"/>
                </a:solidFill>
                <a:latin typeface="Open Sauce"/>
                <a:ea typeface="Open Sauce"/>
                <a:cs typeface="Open Sauce"/>
                <a:sym typeface="Open Sauce"/>
              </a:rPr>
              <a:t>* Analyze products with higher unit costs, prices, and profits: Identify the factors contributing to their success and explore ways to replicate them across other products.</a:t>
            </a:r>
          </a:p>
        </p:txBody>
      </p:sp>
      <p:sp>
        <p:nvSpPr>
          <p:cNvPr name="TextBox 10" id="10"/>
          <p:cNvSpPr txBox="true"/>
          <p:nvPr/>
        </p:nvSpPr>
        <p:spPr>
          <a:xfrm rot="0">
            <a:off x="6977930" y="6196334"/>
            <a:ext cx="4100514" cy="1035734"/>
          </a:xfrm>
          <a:prstGeom prst="rect">
            <a:avLst/>
          </a:prstGeom>
        </p:spPr>
        <p:txBody>
          <a:bodyPr anchor="t" rtlCol="false" tIns="0" lIns="0" bIns="0" rIns="0">
            <a:spAutoFit/>
          </a:bodyPr>
          <a:lstStyle/>
          <a:p>
            <a:pPr algn="l">
              <a:lnSpc>
                <a:spcPts val="3912"/>
              </a:lnSpc>
            </a:pPr>
            <a:r>
              <a:rPr lang="en-US" sz="3057" b="true">
                <a:solidFill>
                  <a:srgbClr val="333231"/>
                </a:solidFill>
                <a:latin typeface="Arimo Bold"/>
                <a:ea typeface="Arimo Bold"/>
                <a:cs typeface="Arimo Bold"/>
                <a:sym typeface="Arimo Bold"/>
              </a:rPr>
              <a:t>Business Success</a:t>
            </a:r>
          </a:p>
          <a:p>
            <a:pPr algn="l">
              <a:lnSpc>
                <a:spcPts val="3912"/>
              </a:lnSpc>
            </a:pPr>
          </a:p>
        </p:txBody>
      </p:sp>
      <p:sp>
        <p:nvSpPr>
          <p:cNvPr name="Freeform 11" id="11"/>
          <p:cNvSpPr/>
          <p:nvPr/>
        </p:nvSpPr>
        <p:spPr>
          <a:xfrm flipH="false" flipV="false" rot="0">
            <a:off x="4655369" y="6335391"/>
            <a:ext cx="896678" cy="896678"/>
          </a:xfrm>
          <a:custGeom>
            <a:avLst/>
            <a:gdLst/>
            <a:ahLst/>
            <a:cxnLst/>
            <a:rect r="r" b="b" t="t" l="l"/>
            <a:pathLst>
              <a:path h="896678" w="896678">
                <a:moveTo>
                  <a:pt x="0" y="0"/>
                </a:moveTo>
                <a:lnTo>
                  <a:pt x="896678" y="0"/>
                </a:lnTo>
                <a:lnTo>
                  <a:pt x="896678" y="896678"/>
                </a:lnTo>
                <a:lnTo>
                  <a:pt x="0" y="8966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9389" y="1459438"/>
            <a:ext cx="8878525" cy="4389899"/>
          </a:xfrm>
          <a:custGeom>
            <a:avLst/>
            <a:gdLst/>
            <a:ahLst/>
            <a:cxnLst/>
            <a:rect r="r" b="b" t="t" l="l"/>
            <a:pathLst>
              <a:path h="4389899" w="8878525">
                <a:moveTo>
                  <a:pt x="0" y="0"/>
                </a:moveTo>
                <a:lnTo>
                  <a:pt x="8878526" y="0"/>
                </a:lnTo>
                <a:lnTo>
                  <a:pt x="8878526" y="4389900"/>
                </a:lnTo>
                <a:lnTo>
                  <a:pt x="0" y="4389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8256" y="1633053"/>
            <a:ext cx="1228028" cy="1660497"/>
          </a:xfrm>
          <a:custGeom>
            <a:avLst/>
            <a:gdLst/>
            <a:ahLst/>
            <a:cxnLst/>
            <a:rect r="r" b="b" t="t" l="l"/>
            <a:pathLst>
              <a:path h="1660497" w="1228028">
                <a:moveTo>
                  <a:pt x="0" y="0"/>
                </a:moveTo>
                <a:lnTo>
                  <a:pt x="1228028" y="0"/>
                </a:lnTo>
                <a:lnTo>
                  <a:pt x="1228028" y="1660497"/>
                </a:lnTo>
                <a:lnTo>
                  <a:pt x="0" y="1660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28700" y="2877726"/>
            <a:ext cx="7465850" cy="2214867"/>
          </a:xfrm>
          <a:prstGeom prst="rect">
            <a:avLst/>
          </a:prstGeom>
        </p:spPr>
        <p:txBody>
          <a:bodyPr anchor="t" rtlCol="false" tIns="0" lIns="0" bIns="0" rIns="0">
            <a:spAutoFit/>
          </a:bodyPr>
          <a:lstStyle/>
          <a:p>
            <a:pPr algn="l">
              <a:lnSpc>
                <a:spcPts val="3857"/>
              </a:lnSpc>
            </a:pPr>
            <a:r>
              <a:rPr lang="en-US" sz="3013">
                <a:solidFill>
                  <a:srgbClr val="231F20"/>
                </a:solidFill>
                <a:latin typeface="Open Sauce"/>
                <a:ea typeface="Open Sauce"/>
                <a:cs typeface="Open Sauce"/>
                <a:sym typeface="Open Sauce"/>
              </a:rPr>
              <a:t>•Leverage this insight to offer personalized product recommendations to female customers, enhancing their satisfaction and loyalty</a:t>
            </a:r>
          </a:p>
          <a:p>
            <a:pPr algn="l">
              <a:lnSpc>
                <a:spcPts val="2065"/>
              </a:lnSpc>
            </a:pPr>
          </a:p>
        </p:txBody>
      </p:sp>
      <p:sp>
        <p:nvSpPr>
          <p:cNvPr name="TextBox 15" id="15"/>
          <p:cNvSpPr txBox="true"/>
          <p:nvPr/>
        </p:nvSpPr>
        <p:spPr>
          <a:xfrm rot="0">
            <a:off x="1888694" y="2039507"/>
            <a:ext cx="4786540" cy="924990"/>
          </a:xfrm>
          <a:prstGeom prst="rect">
            <a:avLst/>
          </a:prstGeom>
        </p:spPr>
        <p:txBody>
          <a:bodyPr anchor="t" rtlCol="false" tIns="0" lIns="0" bIns="0" rIns="0">
            <a:spAutoFit/>
          </a:bodyPr>
          <a:lstStyle/>
          <a:p>
            <a:pPr algn="l">
              <a:lnSpc>
                <a:spcPts val="3912"/>
              </a:lnSpc>
            </a:pPr>
            <a:r>
              <a:rPr lang="en-US" sz="3057" b="true">
                <a:solidFill>
                  <a:srgbClr val="333231"/>
                </a:solidFill>
                <a:latin typeface="Arimo Bold"/>
                <a:ea typeface="Arimo Bold"/>
                <a:cs typeface="Arimo Bold"/>
                <a:sym typeface="Arimo Bold"/>
              </a:rPr>
              <a:t>Customer Satisfaction</a:t>
            </a:r>
          </a:p>
          <a:p>
            <a:pPr algn="l">
              <a:lnSpc>
                <a:spcPts val="3017"/>
              </a:lnSpc>
            </a:pPr>
          </a:p>
        </p:txBody>
      </p:sp>
      <p:sp>
        <p:nvSpPr>
          <p:cNvPr name="Freeform 16" id="16"/>
          <p:cNvSpPr/>
          <p:nvPr/>
        </p:nvSpPr>
        <p:spPr>
          <a:xfrm flipH="false" flipV="false" rot="0">
            <a:off x="268089" y="2289246"/>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12">
              <a:extLst>
                <a:ext uri="{96DAC541-7B7A-43D3-8B79-37D633B846F1}">
                  <asvg:svgBlip xmlns:asvg="http://schemas.microsoft.com/office/drawing/2016/SVG/main" r:embed="rId13"/>
                </a:ext>
              </a:extLst>
            </a:blip>
            <a:stretch>
              <a:fillRect l="-81" t="0" r="-81" b="0"/>
            </a:stretch>
          </a:blipFill>
        </p:spPr>
      </p:sp>
      <p:sp>
        <p:nvSpPr>
          <p:cNvPr name="Freeform 17" id="17"/>
          <p:cNvSpPr/>
          <p:nvPr/>
        </p:nvSpPr>
        <p:spPr>
          <a:xfrm flipH="false" flipV="false" rot="0">
            <a:off x="9728733" y="2122814"/>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8" id="18"/>
          <p:cNvGrpSpPr/>
          <p:nvPr/>
        </p:nvGrpSpPr>
        <p:grpSpPr>
          <a:xfrm rot="0">
            <a:off x="6373632" y="1276232"/>
            <a:ext cx="4428056" cy="76200"/>
            <a:chOff x="0" y="0"/>
            <a:chExt cx="5904075" cy="101600"/>
          </a:xfrm>
        </p:grpSpPr>
        <p:sp>
          <p:nvSpPr>
            <p:cNvPr name="Freeform 19" id="19"/>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sp>
        <p:nvSpPr>
          <p:cNvPr name="TextBox 20" id="20"/>
          <p:cNvSpPr txBox="true"/>
          <p:nvPr/>
        </p:nvSpPr>
        <p:spPr>
          <a:xfrm rot="0">
            <a:off x="16556236" y="9545750"/>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14</a:t>
            </a:r>
          </a:p>
        </p:txBody>
      </p:sp>
      <p:sp>
        <p:nvSpPr>
          <p:cNvPr name="Freeform 21" id="21"/>
          <p:cNvSpPr/>
          <p:nvPr/>
        </p:nvSpPr>
        <p:spPr>
          <a:xfrm flipH="false" flipV="false" rot="0">
            <a:off x="16068002" y="5092593"/>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16">
              <a:extLst>
                <a:ext uri="{96DAC541-7B7A-43D3-8B79-37D633B846F1}">
                  <asvg:svgBlip xmlns:asvg="http://schemas.microsoft.com/office/drawing/2016/SVG/main" r:embed="rId17"/>
                </a:ext>
              </a:extLst>
            </a:blip>
            <a:stretch>
              <a:fillRect l="-375" t="0" r="-375"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94300" y="3675559"/>
            <a:ext cx="3293700" cy="6611441"/>
            <a:chOff x="0" y="0"/>
            <a:chExt cx="4391600" cy="8815255"/>
          </a:xfrm>
        </p:grpSpPr>
        <p:sp>
          <p:nvSpPr>
            <p:cNvPr name="Freeform 3" id="3"/>
            <p:cNvSpPr/>
            <p:nvPr/>
          </p:nvSpPr>
          <p:spPr>
            <a:xfrm flipH="false" flipV="false" rot="0">
              <a:off x="0" y="0"/>
              <a:ext cx="4391660" cy="8815197"/>
            </a:xfrm>
            <a:custGeom>
              <a:avLst/>
              <a:gdLst/>
              <a:ahLst/>
              <a:cxnLst/>
              <a:rect r="r" b="b" t="t" l="l"/>
              <a:pathLst>
                <a:path h="8815197" w="4391660">
                  <a:moveTo>
                    <a:pt x="0" y="0"/>
                  </a:moveTo>
                  <a:lnTo>
                    <a:pt x="4391660" y="0"/>
                  </a:lnTo>
                  <a:lnTo>
                    <a:pt x="4391660" y="8815197"/>
                  </a:lnTo>
                  <a:lnTo>
                    <a:pt x="0" y="8815197"/>
                  </a:lnTo>
                  <a:lnTo>
                    <a:pt x="0" y="0"/>
                  </a:lnTo>
                  <a:close/>
                </a:path>
              </a:pathLst>
            </a:custGeom>
            <a:blipFill>
              <a:blip r:embed="rId2"/>
              <a:stretch>
                <a:fillRect l="-77" t="0" r="-76" b="0"/>
              </a:stretch>
            </a:blipFill>
          </p:spPr>
        </p:sp>
      </p:grpSp>
      <p:sp>
        <p:nvSpPr>
          <p:cNvPr name="Freeform 4" id="4"/>
          <p:cNvSpPr/>
          <p:nvPr/>
        </p:nvSpPr>
        <p:spPr>
          <a:xfrm flipH="false" flipV="false" rot="0">
            <a:off x="-4913875" y="-5023600"/>
            <a:ext cx="10677408" cy="10677408"/>
          </a:xfrm>
          <a:custGeom>
            <a:avLst/>
            <a:gdLst/>
            <a:ahLst/>
            <a:cxnLst/>
            <a:rect r="r" b="b" t="t" l="l"/>
            <a:pathLst>
              <a:path h="10677408" w="10677408">
                <a:moveTo>
                  <a:pt x="0" y="0"/>
                </a:moveTo>
                <a:lnTo>
                  <a:pt x="10677409" y="0"/>
                </a:lnTo>
                <a:lnTo>
                  <a:pt x="10677409" y="10677409"/>
                </a:lnTo>
                <a:lnTo>
                  <a:pt x="0" y="10677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4430" y="3415049"/>
            <a:ext cx="1934537" cy="1934537"/>
          </a:xfrm>
          <a:custGeom>
            <a:avLst/>
            <a:gdLst/>
            <a:ahLst/>
            <a:cxnLst/>
            <a:rect r="r" b="b" t="t" l="l"/>
            <a:pathLst>
              <a:path h="1934537" w="1934537">
                <a:moveTo>
                  <a:pt x="0" y="0"/>
                </a:moveTo>
                <a:lnTo>
                  <a:pt x="1934537" y="0"/>
                </a:lnTo>
                <a:lnTo>
                  <a:pt x="1934537" y="1934537"/>
                </a:lnTo>
                <a:lnTo>
                  <a:pt x="0" y="1934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45433" y="3191213"/>
            <a:ext cx="11819083" cy="3392907"/>
          </a:xfrm>
          <a:custGeom>
            <a:avLst/>
            <a:gdLst/>
            <a:ahLst/>
            <a:cxnLst/>
            <a:rect r="r" b="b" t="t" l="l"/>
            <a:pathLst>
              <a:path h="3392907" w="11819083">
                <a:moveTo>
                  <a:pt x="0" y="0"/>
                </a:moveTo>
                <a:lnTo>
                  <a:pt x="11819082" y="0"/>
                </a:lnTo>
                <a:lnTo>
                  <a:pt x="11819082" y="3392906"/>
                </a:lnTo>
                <a:lnTo>
                  <a:pt x="0" y="339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916100" y="3912537"/>
            <a:ext cx="11277748" cy="1616884"/>
          </a:xfrm>
          <a:prstGeom prst="rect">
            <a:avLst/>
          </a:prstGeom>
        </p:spPr>
        <p:txBody>
          <a:bodyPr anchor="t" rtlCol="false" tIns="0" lIns="0" bIns="0" rIns="0">
            <a:spAutoFit/>
          </a:bodyPr>
          <a:lstStyle/>
          <a:p>
            <a:pPr algn="ctr">
              <a:lnSpc>
                <a:spcPts val="11642"/>
              </a:lnSpc>
            </a:pPr>
            <a:r>
              <a:rPr lang="en-US" sz="8435" b="true">
                <a:solidFill>
                  <a:srgbClr val="FFFFFF"/>
                </a:solidFill>
                <a:latin typeface="Arimo Bold"/>
                <a:ea typeface="Arimo Bold"/>
                <a:cs typeface="Arimo Bold"/>
                <a:sym typeface="Arimo Bold"/>
              </a:rPr>
              <a:t>MACHINE LEARNING</a:t>
            </a:r>
          </a:p>
        </p:txBody>
      </p:sp>
      <p:grpSp>
        <p:nvGrpSpPr>
          <p:cNvPr name="Group 8" id="8"/>
          <p:cNvGrpSpPr/>
          <p:nvPr/>
        </p:nvGrpSpPr>
        <p:grpSpPr>
          <a:xfrm rot="0">
            <a:off x="-223692" y="1414621"/>
            <a:ext cx="3970782" cy="8229600"/>
            <a:chOff x="0" y="0"/>
            <a:chExt cx="5294376" cy="10972800"/>
          </a:xfrm>
        </p:grpSpPr>
        <p:sp>
          <p:nvSpPr>
            <p:cNvPr name="Freeform 9" id="9"/>
            <p:cNvSpPr/>
            <p:nvPr/>
          </p:nvSpPr>
          <p:spPr>
            <a:xfrm flipH="false" flipV="false" rot="0">
              <a:off x="0" y="0"/>
              <a:ext cx="5294376" cy="10972800"/>
            </a:xfrm>
            <a:custGeom>
              <a:avLst/>
              <a:gdLst/>
              <a:ahLst/>
              <a:cxnLst/>
              <a:rect r="r" b="b" t="t" l="l"/>
              <a:pathLst>
                <a:path h="10972800" w="5294376">
                  <a:moveTo>
                    <a:pt x="0" y="0"/>
                  </a:moveTo>
                  <a:lnTo>
                    <a:pt x="5294376" y="0"/>
                  </a:lnTo>
                  <a:lnTo>
                    <a:pt x="5294376" y="10972800"/>
                  </a:lnTo>
                  <a:lnTo>
                    <a:pt x="0" y="10972800"/>
                  </a:lnTo>
                  <a:lnTo>
                    <a:pt x="0" y="0"/>
                  </a:lnTo>
                  <a:close/>
                </a:path>
              </a:pathLst>
            </a:custGeom>
            <a:blipFill>
              <a:blip r:embed="rId9"/>
              <a:stretch>
                <a:fillRect l="0" t="-39" r="0" b="-39"/>
              </a:stretch>
            </a:blipFill>
          </p:spPr>
        </p:sp>
      </p:grpSp>
      <p:sp>
        <p:nvSpPr>
          <p:cNvPr name="TextBox 10" id="10"/>
          <p:cNvSpPr txBox="true"/>
          <p:nvPr/>
        </p:nvSpPr>
        <p:spPr>
          <a:xfrm rot="0">
            <a:off x="16551473" y="9548971"/>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46131"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375" t="0" r="-375" b="0"/>
            </a:stretch>
          </a:blipFill>
        </p:spPr>
      </p:sp>
      <p:sp>
        <p:nvSpPr>
          <p:cNvPr name="TextBox 3" id="3"/>
          <p:cNvSpPr txBox="true"/>
          <p:nvPr/>
        </p:nvSpPr>
        <p:spPr>
          <a:xfrm rot="0">
            <a:off x="1028700" y="2374801"/>
            <a:ext cx="7362789" cy="1262957"/>
          </a:xfrm>
          <a:prstGeom prst="rect">
            <a:avLst/>
          </a:prstGeom>
        </p:spPr>
        <p:txBody>
          <a:bodyPr anchor="t" rtlCol="false" tIns="0" lIns="0" bIns="0" rIns="0">
            <a:spAutoFit/>
          </a:bodyPr>
          <a:lstStyle/>
          <a:p>
            <a:pPr algn="l">
              <a:lnSpc>
                <a:spcPts val="9138"/>
              </a:lnSpc>
            </a:pPr>
            <a:r>
              <a:rPr lang="en-US" b="true" sz="6527" spc="-130">
                <a:solidFill>
                  <a:srgbClr val="191919"/>
                </a:solidFill>
                <a:latin typeface="Arimo Bold"/>
                <a:ea typeface="Arimo Bold"/>
                <a:cs typeface="Arimo Bold"/>
                <a:sym typeface="Arimo Bold"/>
              </a:rPr>
              <a:t>Goals</a:t>
            </a:r>
          </a:p>
        </p:txBody>
      </p:sp>
      <p:sp>
        <p:nvSpPr>
          <p:cNvPr name="TextBox 4" id="4"/>
          <p:cNvSpPr txBox="true"/>
          <p:nvPr/>
        </p:nvSpPr>
        <p:spPr>
          <a:xfrm rot="0">
            <a:off x="1028700" y="4210066"/>
            <a:ext cx="13397223" cy="1619218"/>
          </a:xfrm>
          <a:prstGeom prst="rect">
            <a:avLst/>
          </a:prstGeom>
        </p:spPr>
        <p:txBody>
          <a:bodyPr anchor="t" rtlCol="false" tIns="0" lIns="0" bIns="0" rIns="0">
            <a:spAutoFit/>
          </a:bodyPr>
          <a:lstStyle/>
          <a:p>
            <a:pPr algn="l">
              <a:lnSpc>
                <a:spcPts val="6001"/>
              </a:lnSpc>
            </a:pPr>
            <a:r>
              <a:rPr lang="en-US" sz="4000">
                <a:solidFill>
                  <a:srgbClr val="343432"/>
                </a:solidFill>
                <a:latin typeface="Open Sauce"/>
                <a:ea typeface="Open Sauce"/>
                <a:cs typeface="Open Sauce"/>
                <a:sym typeface="Open Sauce"/>
              </a:rPr>
              <a:t>Develop a machine learning model to accurately predict bike prices based on key features.</a:t>
            </a:r>
          </a:p>
        </p:txBody>
      </p:sp>
      <p:sp>
        <p:nvSpPr>
          <p:cNvPr name="Freeform 5" id="5"/>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54484" y="454943"/>
            <a:ext cx="18288000" cy="1389452"/>
          </a:xfrm>
          <a:prstGeom prst="rect">
            <a:avLst/>
          </a:prstGeom>
        </p:spPr>
        <p:txBody>
          <a:bodyPr anchor="t" rtlCol="false" tIns="0" lIns="0" bIns="0" rIns="0">
            <a:spAutoFit/>
          </a:bodyPr>
          <a:lstStyle/>
          <a:p>
            <a:pPr algn="ctr">
              <a:lnSpc>
                <a:spcPts val="10041"/>
              </a:lnSpc>
            </a:pPr>
            <a:r>
              <a:rPr lang="en-US" sz="7172" b="true">
                <a:solidFill>
                  <a:srgbClr val="FDFBFB"/>
                </a:solidFill>
                <a:latin typeface="Arimo Bold"/>
                <a:ea typeface="Arimo Bold"/>
                <a:cs typeface="Arimo Bold"/>
                <a:sym typeface="Arimo Bold"/>
              </a:rPr>
              <a:t>MACHINE LEARNING</a:t>
            </a:r>
          </a:p>
        </p:txBody>
      </p:sp>
      <p:sp>
        <p:nvSpPr>
          <p:cNvPr name="TextBox 7" id="7"/>
          <p:cNvSpPr txBox="true"/>
          <p:nvPr/>
        </p:nvSpPr>
        <p:spPr>
          <a:xfrm rot="0">
            <a:off x="16403426" y="9536946"/>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48" r="0" b="-9248"/>
              </a:stretch>
            </a:blipFill>
          </p:spPr>
        </p:sp>
      </p:grpSp>
      <p:sp>
        <p:nvSpPr>
          <p:cNvPr name="Freeform 4" id="4"/>
          <p:cNvSpPr/>
          <p:nvPr/>
        </p:nvSpPr>
        <p:spPr>
          <a:xfrm flipH="false" flipV="false" rot="0">
            <a:off x="-65081" y="-252155"/>
            <a:ext cx="18288000" cy="10359330"/>
          </a:xfrm>
          <a:custGeom>
            <a:avLst/>
            <a:gdLst/>
            <a:ahLst/>
            <a:cxnLst/>
            <a:rect r="r" b="b" t="t" l="l"/>
            <a:pathLst>
              <a:path h="10359330" w="18288000">
                <a:moveTo>
                  <a:pt x="0" y="0"/>
                </a:moveTo>
                <a:lnTo>
                  <a:pt x="18288000" y="0"/>
                </a:lnTo>
                <a:lnTo>
                  <a:pt x="18288000" y="10359330"/>
                </a:lnTo>
                <a:lnTo>
                  <a:pt x="0" y="10359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443459" y="5261939"/>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5">
              <a:extLst>
                <a:ext uri="{96DAC541-7B7A-43D3-8B79-37D633B846F1}">
                  <asvg:svgBlip xmlns:asvg="http://schemas.microsoft.com/office/drawing/2016/SVG/main" r:embed="rId6"/>
                </a:ext>
              </a:extLst>
            </a:blip>
            <a:stretch>
              <a:fillRect l="-52710" t="0" r="-52710" b="0"/>
            </a:stretch>
          </a:blipFill>
        </p:spPr>
      </p:sp>
      <p:sp>
        <p:nvSpPr>
          <p:cNvPr name="Freeform 6" id="6"/>
          <p:cNvSpPr/>
          <p:nvPr/>
        </p:nvSpPr>
        <p:spPr>
          <a:xfrm flipH="false" flipV="false" rot="-5400000">
            <a:off x="2001983"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932178" y="7714410"/>
            <a:ext cx="38100" cy="505946"/>
            <a:chOff x="0" y="0"/>
            <a:chExt cx="50800" cy="674595"/>
          </a:xfrm>
        </p:grpSpPr>
        <p:sp>
          <p:nvSpPr>
            <p:cNvPr name="Freeform 8" id="8"/>
            <p:cNvSpPr/>
            <p:nvPr/>
          </p:nvSpPr>
          <p:spPr>
            <a:xfrm flipH="false" flipV="false" rot="0">
              <a:off x="0" y="0"/>
              <a:ext cx="50800" cy="674624"/>
            </a:xfrm>
            <a:custGeom>
              <a:avLst/>
              <a:gdLst/>
              <a:ahLst/>
              <a:cxnLst/>
              <a:rect r="r" b="b" t="t" l="l"/>
              <a:pathLst>
                <a:path h="674624" w="50800">
                  <a:moveTo>
                    <a:pt x="50800" y="127000"/>
                  </a:moveTo>
                  <a:lnTo>
                    <a:pt x="50800" y="177800"/>
                  </a:lnTo>
                  <a:cubicBezTo>
                    <a:pt x="50800" y="191770"/>
                    <a:pt x="39370" y="203200"/>
                    <a:pt x="25400" y="203200"/>
                  </a:cubicBezTo>
                  <a:cubicBezTo>
                    <a:pt x="11430" y="203200"/>
                    <a:pt x="0" y="191770"/>
                    <a:pt x="0" y="177800"/>
                  </a:cubicBezTo>
                  <a:lnTo>
                    <a:pt x="0" y="127000"/>
                  </a:lnTo>
                  <a:cubicBezTo>
                    <a:pt x="0" y="113030"/>
                    <a:pt x="11430" y="101600"/>
                    <a:pt x="25400" y="101600"/>
                  </a:cubicBezTo>
                  <a:cubicBezTo>
                    <a:pt x="39370" y="101600"/>
                    <a:pt x="50800" y="113030"/>
                    <a:pt x="50800" y="127000"/>
                  </a:cubicBezTo>
                  <a:close/>
                  <a:moveTo>
                    <a:pt x="50800" y="228600"/>
                  </a:moveTo>
                  <a:lnTo>
                    <a:pt x="50800" y="279400"/>
                  </a:lnTo>
                  <a:cubicBezTo>
                    <a:pt x="50800" y="293370"/>
                    <a:pt x="39370" y="304800"/>
                    <a:pt x="25400" y="304800"/>
                  </a:cubicBezTo>
                  <a:cubicBezTo>
                    <a:pt x="11430" y="304800"/>
                    <a:pt x="0" y="293370"/>
                    <a:pt x="0" y="279400"/>
                  </a:cubicBezTo>
                  <a:lnTo>
                    <a:pt x="0" y="228600"/>
                  </a:lnTo>
                  <a:cubicBezTo>
                    <a:pt x="0" y="214630"/>
                    <a:pt x="11430" y="203200"/>
                    <a:pt x="25400" y="203200"/>
                  </a:cubicBezTo>
                  <a:cubicBezTo>
                    <a:pt x="39370" y="203200"/>
                    <a:pt x="50800" y="214630"/>
                    <a:pt x="50800" y="228600"/>
                  </a:cubicBezTo>
                  <a:close/>
                  <a:moveTo>
                    <a:pt x="50800" y="330200"/>
                  </a:moveTo>
                  <a:lnTo>
                    <a:pt x="50800" y="381000"/>
                  </a:lnTo>
                  <a:cubicBezTo>
                    <a:pt x="50800" y="394970"/>
                    <a:pt x="39370" y="406400"/>
                    <a:pt x="25400" y="406400"/>
                  </a:cubicBezTo>
                  <a:cubicBezTo>
                    <a:pt x="11430" y="406400"/>
                    <a:pt x="0" y="394970"/>
                    <a:pt x="0" y="381000"/>
                  </a:cubicBezTo>
                  <a:lnTo>
                    <a:pt x="0" y="330200"/>
                  </a:lnTo>
                  <a:cubicBezTo>
                    <a:pt x="0" y="316230"/>
                    <a:pt x="11430" y="304800"/>
                    <a:pt x="25400" y="304800"/>
                  </a:cubicBezTo>
                  <a:cubicBezTo>
                    <a:pt x="39370" y="304800"/>
                    <a:pt x="50800" y="316230"/>
                    <a:pt x="50800" y="330200"/>
                  </a:cubicBezTo>
                  <a:close/>
                  <a:moveTo>
                    <a:pt x="50800" y="431800"/>
                  </a:moveTo>
                  <a:lnTo>
                    <a:pt x="50800" y="482600"/>
                  </a:lnTo>
                  <a:cubicBezTo>
                    <a:pt x="50800" y="496570"/>
                    <a:pt x="39370" y="508000"/>
                    <a:pt x="25400" y="508000"/>
                  </a:cubicBezTo>
                  <a:cubicBezTo>
                    <a:pt x="11430" y="508000"/>
                    <a:pt x="0" y="496570"/>
                    <a:pt x="0" y="482600"/>
                  </a:cubicBezTo>
                  <a:lnTo>
                    <a:pt x="0" y="431800"/>
                  </a:lnTo>
                  <a:cubicBezTo>
                    <a:pt x="0" y="417830"/>
                    <a:pt x="11430" y="406400"/>
                    <a:pt x="25400" y="406400"/>
                  </a:cubicBezTo>
                  <a:cubicBezTo>
                    <a:pt x="39370" y="406400"/>
                    <a:pt x="50800" y="417830"/>
                    <a:pt x="50800" y="431800"/>
                  </a:cubicBezTo>
                  <a:close/>
                  <a:moveTo>
                    <a:pt x="50800" y="533400"/>
                  </a:moveTo>
                  <a:lnTo>
                    <a:pt x="50800" y="584200"/>
                  </a:lnTo>
                  <a:cubicBezTo>
                    <a:pt x="50800" y="598170"/>
                    <a:pt x="39370" y="609600"/>
                    <a:pt x="25400" y="609600"/>
                  </a:cubicBezTo>
                  <a:cubicBezTo>
                    <a:pt x="11430" y="609600"/>
                    <a:pt x="0" y="598170"/>
                    <a:pt x="0" y="584200"/>
                  </a:cubicBezTo>
                  <a:lnTo>
                    <a:pt x="0" y="533400"/>
                  </a:lnTo>
                  <a:cubicBezTo>
                    <a:pt x="0" y="519430"/>
                    <a:pt x="11430" y="508000"/>
                    <a:pt x="25400" y="508000"/>
                  </a:cubicBezTo>
                  <a:cubicBezTo>
                    <a:pt x="39370" y="508000"/>
                    <a:pt x="50800" y="519430"/>
                    <a:pt x="50800" y="533400"/>
                  </a:cubicBezTo>
                  <a:close/>
                  <a:moveTo>
                    <a:pt x="50800" y="635000"/>
                  </a:moveTo>
                  <a:lnTo>
                    <a:pt x="50800" y="649224"/>
                  </a:lnTo>
                  <a:cubicBezTo>
                    <a:pt x="50800" y="663194"/>
                    <a:pt x="39370" y="674624"/>
                    <a:pt x="25400" y="674624"/>
                  </a:cubicBezTo>
                  <a:cubicBezTo>
                    <a:pt x="11430" y="674624"/>
                    <a:pt x="0" y="663194"/>
                    <a:pt x="0" y="649224"/>
                  </a:cubicBezTo>
                  <a:lnTo>
                    <a:pt x="0" y="635000"/>
                  </a:lnTo>
                  <a:cubicBezTo>
                    <a:pt x="0" y="621030"/>
                    <a:pt x="11430" y="609600"/>
                    <a:pt x="25400" y="609600"/>
                  </a:cubicBezTo>
                  <a:cubicBezTo>
                    <a:pt x="39370" y="609600"/>
                    <a:pt x="50800" y="621030"/>
                    <a:pt x="50800" y="635000"/>
                  </a:cubicBezTo>
                  <a:close/>
                  <a:moveTo>
                    <a:pt x="50800" y="25400"/>
                  </a:moveTo>
                  <a:lnTo>
                    <a:pt x="50800" y="76200"/>
                  </a:lnTo>
                  <a:cubicBezTo>
                    <a:pt x="50800" y="90170"/>
                    <a:pt x="39370" y="101600"/>
                    <a:pt x="25400" y="101600"/>
                  </a:cubicBezTo>
                  <a:cubicBezTo>
                    <a:pt x="11430" y="101600"/>
                    <a:pt x="0" y="90170"/>
                    <a:pt x="0" y="76200"/>
                  </a:cubicBezTo>
                  <a:lnTo>
                    <a:pt x="0" y="25400"/>
                  </a:lnTo>
                  <a:cubicBezTo>
                    <a:pt x="0" y="11430"/>
                    <a:pt x="11430" y="0"/>
                    <a:pt x="25400" y="0"/>
                  </a:cubicBezTo>
                  <a:cubicBezTo>
                    <a:pt x="39370" y="0"/>
                    <a:pt x="50800" y="11430"/>
                    <a:pt x="50800" y="25400"/>
                  </a:cubicBezTo>
                  <a:close/>
                </a:path>
              </a:pathLst>
            </a:custGeom>
            <a:solidFill>
              <a:srgbClr val="106861"/>
            </a:solidFill>
          </p:spPr>
        </p:sp>
      </p:grpSp>
      <p:sp>
        <p:nvSpPr>
          <p:cNvPr name="Freeform 9" id="9"/>
          <p:cNvSpPr/>
          <p:nvPr/>
        </p:nvSpPr>
        <p:spPr>
          <a:xfrm flipH="true" flipV="true" rot="-5400000">
            <a:off x="4503931" y="6277478"/>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9">
              <a:extLst>
                <a:ext uri="{96DAC541-7B7A-43D3-8B79-37D633B846F1}">
                  <asvg:svgBlip xmlns:asvg="http://schemas.microsoft.com/office/drawing/2016/SVG/main" r:embed="rId10"/>
                </a:ext>
              </a:extLst>
            </a:blip>
            <a:stretch>
              <a:fillRect l="-52710" t="0" r="-52710" b="0"/>
            </a:stretch>
          </a:blipFill>
        </p:spPr>
      </p:sp>
      <p:sp>
        <p:nvSpPr>
          <p:cNvPr name="Freeform 10" id="10"/>
          <p:cNvSpPr/>
          <p:nvPr/>
        </p:nvSpPr>
        <p:spPr>
          <a:xfrm flipH="false" flipV="false" rot="-5400000">
            <a:off x="4091013"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4961972" y="5405010"/>
            <a:ext cx="41318" cy="505935"/>
            <a:chOff x="0" y="0"/>
            <a:chExt cx="55091" cy="674580"/>
          </a:xfrm>
        </p:grpSpPr>
        <p:sp>
          <p:nvSpPr>
            <p:cNvPr name="Freeform 12" id="12"/>
            <p:cNvSpPr/>
            <p:nvPr/>
          </p:nvSpPr>
          <p:spPr>
            <a:xfrm flipH="false" flipV="false" rot="0">
              <a:off x="-127" y="-127"/>
              <a:ext cx="55372" cy="674624"/>
            </a:xfrm>
            <a:custGeom>
              <a:avLst/>
              <a:gdLst/>
              <a:ahLst/>
              <a:cxnLst/>
              <a:rect r="r" b="b" t="t" l="l"/>
              <a:pathLst>
                <a:path h="674624" w="55372">
                  <a:moveTo>
                    <a:pt x="3683" y="547878"/>
                  </a:moveTo>
                  <a:lnTo>
                    <a:pt x="3302" y="497078"/>
                  </a:lnTo>
                  <a:cubicBezTo>
                    <a:pt x="3175" y="483108"/>
                    <a:pt x="14478" y="471551"/>
                    <a:pt x="28575" y="471551"/>
                  </a:cubicBezTo>
                  <a:cubicBezTo>
                    <a:pt x="42672" y="471551"/>
                    <a:pt x="54102" y="482727"/>
                    <a:pt x="54229" y="496697"/>
                  </a:cubicBezTo>
                  <a:lnTo>
                    <a:pt x="54610" y="547497"/>
                  </a:lnTo>
                  <a:cubicBezTo>
                    <a:pt x="54737" y="561467"/>
                    <a:pt x="43434" y="573024"/>
                    <a:pt x="29337" y="573024"/>
                  </a:cubicBezTo>
                  <a:cubicBezTo>
                    <a:pt x="15240" y="573024"/>
                    <a:pt x="3810" y="561975"/>
                    <a:pt x="3683" y="547878"/>
                  </a:cubicBezTo>
                  <a:close/>
                  <a:moveTo>
                    <a:pt x="2921" y="446278"/>
                  </a:moveTo>
                  <a:lnTo>
                    <a:pt x="2540" y="395478"/>
                  </a:lnTo>
                  <a:cubicBezTo>
                    <a:pt x="2413" y="381508"/>
                    <a:pt x="13716" y="369951"/>
                    <a:pt x="27813" y="369951"/>
                  </a:cubicBezTo>
                  <a:cubicBezTo>
                    <a:pt x="41910" y="369951"/>
                    <a:pt x="53340" y="381127"/>
                    <a:pt x="53467" y="395097"/>
                  </a:cubicBezTo>
                  <a:lnTo>
                    <a:pt x="53848" y="445897"/>
                  </a:lnTo>
                  <a:cubicBezTo>
                    <a:pt x="53975" y="459867"/>
                    <a:pt x="42672" y="471424"/>
                    <a:pt x="28575" y="471424"/>
                  </a:cubicBezTo>
                  <a:cubicBezTo>
                    <a:pt x="14478" y="471424"/>
                    <a:pt x="3175" y="460375"/>
                    <a:pt x="3048" y="446278"/>
                  </a:cubicBezTo>
                  <a:close/>
                  <a:moveTo>
                    <a:pt x="2286" y="344678"/>
                  </a:moveTo>
                  <a:lnTo>
                    <a:pt x="1905" y="293878"/>
                  </a:lnTo>
                  <a:cubicBezTo>
                    <a:pt x="1778" y="279908"/>
                    <a:pt x="13081" y="268351"/>
                    <a:pt x="27178" y="268351"/>
                  </a:cubicBezTo>
                  <a:cubicBezTo>
                    <a:pt x="41275" y="268351"/>
                    <a:pt x="52705" y="279527"/>
                    <a:pt x="52832" y="293497"/>
                  </a:cubicBezTo>
                  <a:lnTo>
                    <a:pt x="53213" y="344297"/>
                  </a:lnTo>
                  <a:cubicBezTo>
                    <a:pt x="53340" y="358267"/>
                    <a:pt x="42037" y="369824"/>
                    <a:pt x="27940" y="369824"/>
                  </a:cubicBezTo>
                  <a:cubicBezTo>
                    <a:pt x="13843" y="369824"/>
                    <a:pt x="2413" y="358775"/>
                    <a:pt x="2286" y="344678"/>
                  </a:cubicBezTo>
                  <a:close/>
                  <a:moveTo>
                    <a:pt x="1524" y="243078"/>
                  </a:moveTo>
                  <a:lnTo>
                    <a:pt x="1143" y="192278"/>
                  </a:lnTo>
                  <a:cubicBezTo>
                    <a:pt x="1016" y="178308"/>
                    <a:pt x="12319" y="166751"/>
                    <a:pt x="26416" y="166751"/>
                  </a:cubicBezTo>
                  <a:cubicBezTo>
                    <a:pt x="40513" y="166751"/>
                    <a:pt x="51943" y="177927"/>
                    <a:pt x="52070" y="191897"/>
                  </a:cubicBezTo>
                  <a:lnTo>
                    <a:pt x="52451" y="242697"/>
                  </a:lnTo>
                  <a:cubicBezTo>
                    <a:pt x="52578" y="256667"/>
                    <a:pt x="41275" y="268224"/>
                    <a:pt x="27178" y="268224"/>
                  </a:cubicBezTo>
                  <a:cubicBezTo>
                    <a:pt x="13081" y="268224"/>
                    <a:pt x="1778" y="257175"/>
                    <a:pt x="1651" y="243078"/>
                  </a:cubicBezTo>
                  <a:close/>
                  <a:moveTo>
                    <a:pt x="889" y="141478"/>
                  </a:moveTo>
                  <a:lnTo>
                    <a:pt x="508" y="90678"/>
                  </a:lnTo>
                  <a:cubicBezTo>
                    <a:pt x="508" y="76708"/>
                    <a:pt x="11811" y="65278"/>
                    <a:pt x="25781" y="65151"/>
                  </a:cubicBezTo>
                  <a:cubicBezTo>
                    <a:pt x="39751" y="65024"/>
                    <a:pt x="51308" y="76327"/>
                    <a:pt x="51435" y="90297"/>
                  </a:cubicBezTo>
                  <a:lnTo>
                    <a:pt x="51816" y="141097"/>
                  </a:lnTo>
                  <a:cubicBezTo>
                    <a:pt x="51943" y="155067"/>
                    <a:pt x="40640" y="166624"/>
                    <a:pt x="26543" y="166624"/>
                  </a:cubicBezTo>
                  <a:cubicBezTo>
                    <a:pt x="12446" y="166624"/>
                    <a:pt x="1016" y="155575"/>
                    <a:pt x="889" y="141478"/>
                  </a:cubicBezTo>
                  <a:close/>
                  <a:moveTo>
                    <a:pt x="127" y="39878"/>
                  </a:moveTo>
                  <a:lnTo>
                    <a:pt x="127" y="25654"/>
                  </a:lnTo>
                  <a:cubicBezTo>
                    <a:pt x="0" y="11684"/>
                    <a:pt x="11303" y="254"/>
                    <a:pt x="25400" y="127"/>
                  </a:cubicBezTo>
                  <a:cubicBezTo>
                    <a:pt x="39497" y="0"/>
                    <a:pt x="50800" y="11303"/>
                    <a:pt x="50927" y="25400"/>
                  </a:cubicBezTo>
                  <a:lnTo>
                    <a:pt x="51054" y="39497"/>
                  </a:lnTo>
                  <a:cubicBezTo>
                    <a:pt x="51181" y="53467"/>
                    <a:pt x="39878" y="65024"/>
                    <a:pt x="25781" y="65024"/>
                  </a:cubicBezTo>
                  <a:cubicBezTo>
                    <a:pt x="11684" y="65024"/>
                    <a:pt x="381" y="53975"/>
                    <a:pt x="254" y="39878"/>
                  </a:cubicBezTo>
                  <a:close/>
                  <a:moveTo>
                    <a:pt x="4445" y="649478"/>
                  </a:moveTo>
                  <a:lnTo>
                    <a:pt x="4064" y="598678"/>
                  </a:lnTo>
                  <a:cubicBezTo>
                    <a:pt x="3937" y="584708"/>
                    <a:pt x="15240" y="573151"/>
                    <a:pt x="29337" y="573151"/>
                  </a:cubicBezTo>
                  <a:cubicBezTo>
                    <a:pt x="43434" y="573151"/>
                    <a:pt x="54737" y="584327"/>
                    <a:pt x="54864" y="598297"/>
                  </a:cubicBezTo>
                  <a:lnTo>
                    <a:pt x="55245" y="649097"/>
                  </a:lnTo>
                  <a:cubicBezTo>
                    <a:pt x="55372" y="663067"/>
                    <a:pt x="44069" y="674624"/>
                    <a:pt x="29972" y="674624"/>
                  </a:cubicBezTo>
                  <a:cubicBezTo>
                    <a:pt x="15875" y="674624"/>
                    <a:pt x="4572" y="663448"/>
                    <a:pt x="4445" y="649478"/>
                  </a:cubicBezTo>
                  <a:close/>
                </a:path>
              </a:pathLst>
            </a:custGeom>
            <a:solidFill>
              <a:srgbClr val="AEEA00"/>
            </a:solidFill>
          </p:spPr>
        </p:sp>
      </p:grpSp>
      <p:sp>
        <p:nvSpPr>
          <p:cNvPr name="Freeform 13" id="13"/>
          <p:cNvSpPr/>
          <p:nvPr/>
        </p:nvSpPr>
        <p:spPr>
          <a:xfrm flipH="false" flipV="false" rot="-5400000">
            <a:off x="6560405"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5">
              <a:extLst>
                <a:ext uri="{96DAC541-7B7A-43D3-8B79-37D633B846F1}">
                  <asvg:svgBlip xmlns:asvg="http://schemas.microsoft.com/office/drawing/2016/SVG/main" r:embed="rId6"/>
                </a:ext>
              </a:extLst>
            </a:blip>
            <a:stretch>
              <a:fillRect l="-52710" t="0" r="-52710" b="0"/>
            </a:stretch>
          </a:blipFill>
        </p:spPr>
      </p:sp>
      <p:sp>
        <p:nvSpPr>
          <p:cNvPr name="Freeform 14" id="14"/>
          <p:cNvSpPr/>
          <p:nvPr/>
        </p:nvSpPr>
        <p:spPr>
          <a:xfrm flipH="false" flipV="false" rot="-5400000">
            <a:off x="6118930"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7049125" y="7714498"/>
            <a:ext cx="38100" cy="505946"/>
            <a:chOff x="0" y="0"/>
            <a:chExt cx="50800" cy="674595"/>
          </a:xfrm>
        </p:grpSpPr>
        <p:sp>
          <p:nvSpPr>
            <p:cNvPr name="Freeform 16" id="16"/>
            <p:cNvSpPr/>
            <p:nvPr/>
          </p:nvSpPr>
          <p:spPr>
            <a:xfrm flipH="false" flipV="false" rot="0">
              <a:off x="0" y="0"/>
              <a:ext cx="50800" cy="674624"/>
            </a:xfrm>
            <a:custGeom>
              <a:avLst/>
              <a:gdLst/>
              <a:ahLst/>
              <a:cxnLst/>
              <a:rect r="r" b="b" t="t" l="l"/>
              <a:pathLst>
                <a:path h="674624" w="50800">
                  <a:moveTo>
                    <a:pt x="50800" y="127000"/>
                  </a:moveTo>
                  <a:lnTo>
                    <a:pt x="50800" y="177800"/>
                  </a:lnTo>
                  <a:cubicBezTo>
                    <a:pt x="50800" y="191770"/>
                    <a:pt x="39370" y="203200"/>
                    <a:pt x="25400" y="203200"/>
                  </a:cubicBezTo>
                  <a:cubicBezTo>
                    <a:pt x="11430" y="203200"/>
                    <a:pt x="0" y="191770"/>
                    <a:pt x="0" y="177800"/>
                  </a:cubicBezTo>
                  <a:lnTo>
                    <a:pt x="0" y="127000"/>
                  </a:lnTo>
                  <a:cubicBezTo>
                    <a:pt x="0" y="113030"/>
                    <a:pt x="11430" y="101600"/>
                    <a:pt x="25400" y="101600"/>
                  </a:cubicBezTo>
                  <a:cubicBezTo>
                    <a:pt x="39370" y="101600"/>
                    <a:pt x="50800" y="113030"/>
                    <a:pt x="50800" y="127000"/>
                  </a:cubicBezTo>
                  <a:close/>
                  <a:moveTo>
                    <a:pt x="50800" y="228600"/>
                  </a:moveTo>
                  <a:lnTo>
                    <a:pt x="50800" y="279400"/>
                  </a:lnTo>
                  <a:cubicBezTo>
                    <a:pt x="50800" y="293370"/>
                    <a:pt x="39370" y="304800"/>
                    <a:pt x="25400" y="304800"/>
                  </a:cubicBezTo>
                  <a:cubicBezTo>
                    <a:pt x="11430" y="304800"/>
                    <a:pt x="0" y="293370"/>
                    <a:pt x="0" y="279400"/>
                  </a:cubicBezTo>
                  <a:lnTo>
                    <a:pt x="0" y="228600"/>
                  </a:lnTo>
                  <a:cubicBezTo>
                    <a:pt x="0" y="214630"/>
                    <a:pt x="11430" y="203200"/>
                    <a:pt x="25400" y="203200"/>
                  </a:cubicBezTo>
                  <a:cubicBezTo>
                    <a:pt x="39370" y="203200"/>
                    <a:pt x="50800" y="214630"/>
                    <a:pt x="50800" y="228600"/>
                  </a:cubicBezTo>
                  <a:close/>
                  <a:moveTo>
                    <a:pt x="50800" y="330200"/>
                  </a:moveTo>
                  <a:lnTo>
                    <a:pt x="50800" y="381000"/>
                  </a:lnTo>
                  <a:cubicBezTo>
                    <a:pt x="50800" y="394970"/>
                    <a:pt x="39370" y="406400"/>
                    <a:pt x="25400" y="406400"/>
                  </a:cubicBezTo>
                  <a:cubicBezTo>
                    <a:pt x="11430" y="406400"/>
                    <a:pt x="0" y="394970"/>
                    <a:pt x="0" y="381000"/>
                  </a:cubicBezTo>
                  <a:lnTo>
                    <a:pt x="0" y="330200"/>
                  </a:lnTo>
                  <a:cubicBezTo>
                    <a:pt x="0" y="316230"/>
                    <a:pt x="11430" y="304800"/>
                    <a:pt x="25400" y="304800"/>
                  </a:cubicBezTo>
                  <a:cubicBezTo>
                    <a:pt x="39370" y="304800"/>
                    <a:pt x="50800" y="316230"/>
                    <a:pt x="50800" y="330200"/>
                  </a:cubicBezTo>
                  <a:close/>
                  <a:moveTo>
                    <a:pt x="50800" y="431800"/>
                  </a:moveTo>
                  <a:lnTo>
                    <a:pt x="50800" y="482600"/>
                  </a:lnTo>
                  <a:cubicBezTo>
                    <a:pt x="50800" y="496570"/>
                    <a:pt x="39370" y="508000"/>
                    <a:pt x="25400" y="508000"/>
                  </a:cubicBezTo>
                  <a:cubicBezTo>
                    <a:pt x="11430" y="508000"/>
                    <a:pt x="0" y="496570"/>
                    <a:pt x="0" y="482600"/>
                  </a:cubicBezTo>
                  <a:lnTo>
                    <a:pt x="0" y="431800"/>
                  </a:lnTo>
                  <a:cubicBezTo>
                    <a:pt x="0" y="417830"/>
                    <a:pt x="11430" y="406400"/>
                    <a:pt x="25400" y="406400"/>
                  </a:cubicBezTo>
                  <a:cubicBezTo>
                    <a:pt x="39370" y="406400"/>
                    <a:pt x="50800" y="417830"/>
                    <a:pt x="50800" y="431800"/>
                  </a:cubicBezTo>
                  <a:close/>
                  <a:moveTo>
                    <a:pt x="50800" y="533400"/>
                  </a:moveTo>
                  <a:lnTo>
                    <a:pt x="50800" y="584200"/>
                  </a:lnTo>
                  <a:cubicBezTo>
                    <a:pt x="50800" y="598170"/>
                    <a:pt x="39370" y="609600"/>
                    <a:pt x="25400" y="609600"/>
                  </a:cubicBezTo>
                  <a:cubicBezTo>
                    <a:pt x="11430" y="609600"/>
                    <a:pt x="0" y="598170"/>
                    <a:pt x="0" y="584200"/>
                  </a:cubicBezTo>
                  <a:lnTo>
                    <a:pt x="0" y="533400"/>
                  </a:lnTo>
                  <a:cubicBezTo>
                    <a:pt x="0" y="519430"/>
                    <a:pt x="11430" y="508000"/>
                    <a:pt x="25400" y="508000"/>
                  </a:cubicBezTo>
                  <a:cubicBezTo>
                    <a:pt x="39370" y="508000"/>
                    <a:pt x="50800" y="519430"/>
                    <a:pt x="50800" y="533400"/>
                  </a:cubicBezTo>
                  <a:close/>
                  <a:moveTo>
                    <a:pt x="50800" y="635000"/>
                  </a:moveTo>
                  <a:lnTo>
                    <a:pt x="50800" y="649224"/>
                  </a:lnTo>
                  <a:cubicBezTo>
                    <a:pt x="50800" y="663194"/>
                    <a:pt x="39370" y="674624"/>
                    <a:pt x="25400" y="674624"/>
                  </a:cubicBezTo>
                  <a:cubicBezTo>
                    <a:pt x="11430" y="674624"/>
                    <a:pt x="0" y="663194"/>
                    <a:pt x="0" y="649224"/>
                  </a:cubicBezTo>
                  <a:lnTo>
                    <a:pt x="0" y="635000"/>
                  </a:lnTo>
                  <a:cubicBezTo>
                    <a:pt x="0" y="621030"/>
                    <a:pt x="11430" y="609600"/>
                    <a:pt x="25400" y="609600"/>
                  </a:cubicBezTo>
                  <a:cubicBezTo>
                    <a:pt x="39370" y="609600"/>
                    <a:pt x="50800" y="621030"/>
                    <a:pt x="50800" y="635000"/>
                  </a:cubicBezTo>
                  <a:close/>
                  <a:moveTo>
                    <a:pt x="50800" y="25400"/>
                  </a:moveTo>
                  <a:lnTo>
                    <a:pt x="50800" y="76200"/>
                  </a:lnTo>
                  <a:cubicBezTo>
                    <a:pt x="50800" y="90170"/>
                    <a:pt x="39370" y="101600"/>
                    <a:pt x="25400" y="101600"/>
                  </a:cubicBezTo>
                  <a:cubicBezTo>
                    <a:pt x="11430" y="101600"/>
                    <a:pt x="0" y="90170"/>
                    <a:pt x="0" y="76200"/>
                  </a:cubicBezTo>
                  <a:lnTo>
                    <a:pt x="0" y="25400"/>
                  </a:lnTo>
                  <a:cubicBezTo>
                    <a:pt x="0" y="11430"/>
                    <a:pt x="11430" y="0"/>
                    <a:pt x="25400" y="0"/>
                  </a:cubicBezTo>
                  <a:cubicBezTo>
                    <a:pt x="39370" y="0"/>
                    <a:pt x="50800" y="11430"/>
                    <a:pt x="50800" y="25400"/>
                  </a:cubicBezTo>
                  <a:close/>
                </a:path>
              </a:pathLst>
            </a:custGeom>
            <a:solidFill>
              <a:srgbClr val="106861"/>
            </a:solidFill>
          </p:spPr>
        </p:sp>
      </p:grpSp>
      <p:sp>
        <p:nvSpPr>
          <p:cNvPr name="Freeform 17" id="17"/>
          <p:cNvSpPr/>
          <p:nvPr/>
        </p:nvSpPr>
        <p:spPr>
          <a:xfrm flipH="true" flipV="true" rot="-5400000">
            <a:off x="8620878" y="6277566"/>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9">
              <a:extLst>
                <a:ext uri="{96DAC541-7B7A-43D3-8B79-37D633B846F1}">
                  <asvg:svgBlip xmlns:asvg="http://schemas.microsoft.com/office/drawing/2016/SVG/main" r:embed="rId10"/>
                </a:ext>
              </a:extLst>
            </a:blip>
            <a:stretch>
              <a:fillRect l="-52710" t="0" r="-52710" b="0"/>
            </a:stretch>
          </a:blipFill>
        </p:spPr>
      </p:sp>
      <p:sp>
        <p:nvSpPr>
          <p:cNvPr name="Freeform 18" id="18"/>
          <p:cNvSpPr/>
          <p:nvPr/>
        </p:nvSpPr>
        <p:spPr>
          <a:xfrm flipH="false" flipV="false" rot="-5400000">
            <a:off x="8207959"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9078919" y="5405098"/>
            <a:ext cx="41318" cy="505935"/>
            <a:chOff x="0" y="0"/>
            <a:chExt cx="55091" cy="674580"/>
          </a:xfrm>
        </p:grpSpPr>
        <p:sp>
          <p:nvSpPr>
            <p:cNvPr name="Freeform 20" id="20"/>
            <p:cNvSpPr/>
            <p:nvPr/>
          </p:nvSpPr>
          <p:spPr>
            <a:xfrm flipH="false" flipV="false" rot="0">
              <a:off x="-127" y="-127"/>
              <a:ext cx="55372" cy="674624"/>
            </a:xfrm>
            <a:custGeom>
              <a:avLst/>
              <a:gdLst/>
              <a:ahLst/>
              <a:cxnLst/>
              <a:rect r="r" b="b" t="t" l="l"/>
              <a:pathLst>
                <a:path h="674624" w="55372">
                  <a:moveTo>
                    <a:pt x="3683" y="547878"/>
                  </a:moveTo>
                  <a:lnTo>
                    <a:pt x="3302" y="497078"/>
                  </a:lnTo>
                  <a:cubicBezTo>
                    <a:pt x="3175" y="483108"/>
                    <a:pt x="14478" y="471551"/>
                    <a:pt x="28575" y="471551"/>
                  </a:cubicBezTo>
                  <a:cubicBezTo>
                    <a:pt x="42672" y="471551"/>
                    <a:pt x="54102" y="482727"/>
                    <a:pt x="54229" y="496697"/>
                  </a:cubicBezTo>
                  <a:lnTo>
                    <a:pt x="54610" y="547497"/>
                  </a:lnTo>
                  <a:cubicBezTo>
                    <a:pt x="54737" y="561467"/>
                    <a:pt x="43434" y="573024"/>
                    <a:pt x="29337" y="573024"/>
                  </a:cubicBezTo>
                  <a:cubicBezTo>
                    <a:pt x="15240" y="573024"/>
                    <a:pt x="3810" y="561975"/>
                    <a:pt x="3683" y="547878"/>
                  </a:cubicBezTo>
                  <a:close/>
                  <a:moveTo>
                    <a:pt x="2921" y="446278"/>
                  </a:moveTo>
                  <a:lnTo>
                    <a:pt x="2540" y="395478"/>
                  </a:lnTo>
                  <a:cubicBezTo>
                    <a:pt x="2413" y="381508"/>
                    <a:pt x="13716" y="369951"/>
                    <a:pt x="27813" y="369951"/>
                  </a:cubicBezTo>
                  <a:cubicBezTo>
                    <a:pt x="41910" y="369951"/>
                    <a:pt x="53340" y="381127"/>
                    <a:pt x="53467" y="395097"/>
                  </a:cubicBezTo>
                  <a:lnTo>
                    <a:pt x="53848" y="445897"/>
                  </a:lnTo>
                  <a:cubicBezTo>
                    <a:pt x="53975" y="459867"/>
                    <a:pt x="42672" y="471424"/>
                    <a:pt x="28575" y="471424"/>
                  </a:cubicBezTo>
                  <a:cubicBezTo>
                    <a:pt x="14478" y="471424"/>
                    <a:pt x="3175" y="460375"/>
                    <a:pt x="3048" y="446278"/>
                  </a:cubicBezTo>
                  <a:close/>
                  <a:moveTo>
                    <a:pt x="2286" y="344678"/>
                  </a:moveTo>
                  <a:lnTo>
                    <a:pt x="1905" y="293878"/>
                  </a:lnTo>
                  <a:cubicBezTo>
                    <a:pt x="1778" y="279908"/>
                    <a:pt x="13081" y="268351"/>
                    <a:pt x="27178" y="268351"/>
                  </a:cubicBezTo>
                  <a:cubicBezTo>
                    <a:pt x="41275" y="268351"/>
                    <a:pt x="52705" y="279527"/>
                    <a:pt x="52832" y="293497"/>
                  </a:cubicBezTo>
                  <a:lnTo>
                    <a:pt x="53213" y="344297"/>
                  </a:lnTo>
                  <a:cubicBezTo>
                    <a:pt x="53340" y="358267"/>
                    <a:pt x="42037" y="369824"/>
                    <a:pt x="27940" y="369824"/>
                  </a:cubicBezTo>
                  <a:cubicBezTo>
                    <a:pt x="13843" y="369824"/>
                    <a:pt x="2413" y="358775"/>
                    <a:pt x="2286" y="344678"/>
                  </a:cubicBezTo>
                  <a:close/>
                  <a:moveTo>
                    <a:pt x="1524" y="243078"/>
                  </a:moveTo>
                  <a:lnTo>
                    <a:pt x="1143" y="192278"/>
                  </a:lnTo>
                  <a:cubicBezTo>
                    <a:pt x="1016" y="178308"/>
                    <a:pt x="12319" y="166751"/>
                    <a:pt x="26416" y="166751"/>
                  </a:cubicBezTo>
                  <a:cubicBezTo>
                    <a:pt x="40513" y="166751"/>
                    <a:pt x="51943" y="177927"/>
                    <a:pt x="52070" y="191897"/>
                  </a:cubicBezTo>
                  <a:lnTo>
                    <a:pt x="52451" y="242697"/>
                  </a:lnTo>
                  <a:cubicBezTo>
                    <a:pt x="52578" y="256667"/>
                    <a:pt x="41275" y="268224"/>
                    <a:pt x="27178" y="268224"/>
                  </a:cubicBezTo>
                  <a:cubicBezTo>
                    <a:pt x="13081" y="268224"/>
                    <a:pt x="1778" y="257175"/>
                    <a:pt x="1651" y="243078"/>
                  </a:cubicBezTo>
                  <a:close/>
                  <a:moveTo>
                    <a:pt x="889" y="141478"/>
                  </a:moveTo>
                  <a:lnTo>
                    <a:pt x="508" y="90678"/>
                  </a:lnTo>
                  <a:cubicBezTo>
                    <a:pt x="508" y="76708"/>
                    <a:pt x="11811" y="65278"/>
                    <a:pt x="25781" y="65151"/>
                  </a:cubicBezTo>
                  <a:cubicBezTo>
                    <a:pt x="39751" y="65024"/>
                    <a:pt x="51308" y="76327"/>
                    <a:pt x="51435" y="90297"/>
                  </a:cubicBezTo>
                  <a:lnTo>
                    <a:pt x="51816" y="141097"/>
                  </a:lnTo>
                  <a:cubicBezTo>
                    <a:pt x="51943" y="155067"/>
                    <a:pt x="40640" y="166624"/>
                    <a:pt x="26543" y="166624"/>
                  </a:cubicBezTo>
                  <a:cubicBezTo>
                    <a:pt x="12446" y="166624"/>
                    <a:pt x="1016" y="155575"/>
                    <a:pt x="889" y="141478"/>
                  </a:cubicBezTo>
                  <a:close/>
                  <a:moveTo>
                    <a:pt x="127" y="39878"/>
                  </a:moveTo>
                  <a:lnTo>
                    <a:pt x="127" y="25654"/>
                  </a:lnTo>
                  <a:cubicBezTo>
                    <a:pt x="0" y="11684"/>
                    <a:pt x="11303" y="254"/>
                    <a:pt x="25400" y="127"/>
                  </a:cubicBezTo>
                  <a:cubicBezTo>
                    <a:pt x="39497" y="0"/>
                    <a:pt x="50800" y="11303"/>
                    <a:pt x="50927" y="25400"/>
                  </a:cubicBezTo>
                  <a:lnTo>
                    <a:pt x="51054" y="39497"/>
                  </a:lnTo>
                  <a:cubicBezTo>
                    <a:pt x="51181" y="53467"/>
                    <a:pt x="39878" y="65024"/>
                    <a:pt x="25781" y="65024"/>
                  </a:cubicBezTo>
                  <a:cubicBezTo>
                    <a:pt x="11684" y="65024"/>
                    <a:pt x="381" y="53975"/>
                    <a:pt x="254" y="39878"/>
                  </a:cubicBezTo>
                  <a:close/>
                  <a:moveTo>
                    <a:pt x="4445" y="649478"/>
                  </a:moveTo>
                  <a:lnTo>
                    <a:pt x="4064" y="598678"/>
                  </a:lnTo>
                  <a:cubicBezTo>
                    <a:pt x="3937" y="584708"/>
                    <a:pt x="15240" y="573151"/>
                    <a:pt x="29337" y="573151"/>
                  </a:cubicBezTo>
                  <a:cubicBezTo>
                    <a:pt x="43434" y="573151"/>
                    <a:pt x="54737" y="584327"/>
                    <a:pt x="54864" y="598297"/>
                  </a:cubicBezTo>
                  <a:lnTo>
                    <a:pt x="55245" y="649097"/>
                  </a:lnTo>
                  <a:cubicBezTo>
                    <a:pt x="55372" y="663067"/>
                    <a:pt x="44069" y="674624"/>
                    <a:pt x="29972" y="674624"/>
                  </a:cubicBezTo>
                  <a:cubicBezTo>
                    <a:pt x="15875" y="674624"/>
                    <a:pt x="4572" y="663448"/>
                    <a:pt x="4445" y="649478"/>
                  </a:cubicBezTo>
                  <a:close/>
                </a:path>
              </a:pathLst>
            </a:custGeom>
            <a:solidFill>
              <a:srgbClr val="AEEA00"/>
            </a:solidFill>
          </p:spPr>
        </p:sp>
      </p:grpSp>
      <p:sp>
        <p:nvSpPr>
          <p:cNvPr name="Freeform 21" id="21"/>
          <p:cNvSpPr/>
          <p:nvPr/>
        </p:nvSpPr>
        <p:spPr>
          <a:xfrm flipH="false" flipV="false" rot="-5400000">
            <a:off x="10680746"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5">
              <a:extLst>
                <a:ext uri="{96DAC541-7B7A-43D3-8B79-37D633B846F1}">
                  <asvg:svgBlip xmlns:asvg="http://schemas.microsoft.com/office/drawing/2016/SVG/main" r:embed="rId6"/>
                </a:ext>
              </a:extLst>
            </a:blip>
            <a:stretch>
              <a:fillRect l="-52710" t="0" r="-52710" b="0"/>
            </a:stretch>
          </a:blipFill>
        </p:spPr>
      </p:sp>
      <p:sp>
        <p:nvSpPr>
          <p:cNvPr name="Freeform 22" id="22"/>
          <p:cNvSpPr/>
          <p:nvPr/>
        </p:nvSpPr>
        <p:spPr>
          <a:xfrm flipH="false" flipV="false" rot="-5400000">
            <a:off x="10239270"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3" id="23"/>
          <p:cNvGrpSpPr/>
          <p:nvPr/>
        </p:nvGrpSpPr>
        <p:grpSpPr>
          <a:xfrm rot="0">
            <a:off x="11169465" y="7714498"/>
            <a:ext cx="38100" cy="505946"/>
            <a:chOff x="0" y="0"/>
            <a:chExt cx="50800" cy="674595"/>
          </a:xfrm>
        </p:grpSpPr>
        <p:sp>
          <p:nvSpPr>
            <p:cNvPr name="Freeform 24" id="24"/>
            <p:cNvSpPr/>
            <p:nvPr/>
          </p:nvSpPr>
          <p:spPr>
            <a:xfrm flipH="false" flipV="false" rot="0">
              <a:off x="0" y="0"/>
              <a:ext cx="50800" cy="674624"/>
            </a:xfrm>
            <a:custGeom>
              <a:avLst/>
              <a:gdLst/>
              <a:ahLst/>
              <a:cxnLst/>
              <a:rect r="r" b="b" t="t" l="l"/>
              <a:pathLst>
                <a:path h="674624" w="50800">
                  <a:moveTo>
                    <a:pt x="50800" y="127000"/>
                  </a:moveTo>
                  <a:lnTo>
                    <a:pt x="50800" y="177800"/>
                  </a:lnTo>
                  <a:cubicBezTo>
                    <a:pt x="50800" y="191770"/>
                    <a:pt x="39370" y="203200"/>
                    <a:pt x="25400" y="203200"/>
                  </a:cubicBezTo>
                  <a:cubicBezTo>
                    <a:pt x="11430" y="203200"/>
                    <a:pt x="0" y="191770"/>
                    <a:pt x="0" y="177800"/>
                  </a:cubicBezTo>
                  <a:lnTo>
                    <a:pt x="0" y="127000"/>
                  </a:lnTo>
                  <a:cubicBezTo>
                    <a:pt x="0" y="113030"/>
                    <a:pt x="11430" y="101600"/>
                    <a:pt x="25400" y="101600"/>
                  </a:cubicBezTo>
                  <a:cubicBezTo>
                    <a:pt x="39370" y="101600"/>
                    <a:pt x="50800" y="113030"/>
                    <a:pt x="50800" y="127000"/>
                  </a:cubicBezTo>
                  <a:close/>
                  <a:moveTo>
                    <a:pt x="50800" y="228600"/>
                  </a:moveTo>
                  <a:lnTo>
                    <a:pt x="50800" y="279400"/>
                  </a:lnTo>
                  <a:cubicBezTo>
                    <a:pt x="50800" y="293370"/>
                    <a:pt x="39370" y="304800"/>
                    <a:pt x="25400" y="304800"/>
                  </a:cubicBezTo>
                  <a:cubicBezTo>
                    <a:pt x="11430" y="304800"/>
                    <a:pt x="0" y="293370"/>
                    <a:pt x="0" y="279400"/>
                  </a:cubicBezTo>
                  <a:lnTo>
                    <a:pt x="0" y="228600"/>
                  </a:lnTo>
                  <a:cubicBezTo>
                    <a:pt x="0" y="214630"/>
                    <a:pt x="11430" y="203200"/>
                    <a:pt x="25400" y="203200"/>
                  </a:cubicBezTo>
                  <a:cubicBezTo>
                    <a:pt x="39370" y="203200"/>
                    <a:pt x="50800" y="214630"/>
                    <a:pt x="50800" y="228600"/>
                  </a:cubicBezTo>
                  <a:close/>
                  <a:moveTo>
                    <a:pt x="50800" y="330200"/>
                  </a:moveTo>
                  <a:lnTo>
                    <a:pt x="50800" y="381000"/>
                  </a:lnTo>
                  <a:cubicBezTo>
                    <a:pt x="50800" y="394970"/>
                    <a:pt x="39370" y="406400"/>
                    <a:pt x="25400" y="406400"/>
                  </a:cubicBezTo>
                  <a:cubicBezTo>
                    <a:pt x="11430" y="406400"/>
                    <a:pt x="0" y="394970"/>
                    <a:pt x="0" y="381000"/>
                  </a:cubicBezTo>
                  <a:lnTo>
                    <a:pt x="0" y="330200"/>
                  </a:lnTo>
                  <a:cubicBezTo>
                    <a:pt x="0" y="316230"/>
                    <a:pt x="11430" y="304800"/>
                    <a:pt x="25400" y="304800"/>
                  </a:cubicBezTo>
                  <a:cubicBezTo>
                    <a:pt x="39370" y="304800"/>
                    <a:pt x="50800" y="316230"/>
                    <a:pt x="50800" y="330200"/>
                  </a:cubicBezTo>
                  <a:close/>
                  <a:moveTo>
                    <a:pt x="50800" y="431800"/>
                  </a:moveTo>
                  <a:lnTo>
                    <a:pt x="50800" y="482600"/>
                  </a:lnTo>
                  <a:cubicBezTo>
                    <a:pt x="50800" y="496570"/>
                    <a:pt x="39370" y="508000"/>
                    <a:pt x="25400" y="508000"/>
                  </a:cubicBezTo>
                  <a:cubicBezTo>
                    <a:pt x="11430" y="508000"/>
                    <a:pt x="0" y="496570"/>
                    <a:pt x="0" y="482600"/>
                  </a:cubicBezTo>
                  <a:lnTo>
                    <a:pt x="0" y="431800"/>
                  </a:lnTo>
                  <a:cubicBezTo>
                    <a:pt x="0" y="417830"/>
                    <a:pt x="11430" y="406400"/>
                    <a:pt x="25400" y="406400"/>
                  </a:cubicBezTo>
                  <a:cubicBezTo>
                    <a:pt x="39370" y="406400"/>
                    <a:pt x="50800" y="417830"/>
                    <a:pt x="50800" y="431800"/>
                  </a:cubicBezTo>
                  <a:close/>
                  <a:moveTo>
                    <a:pt x="50800" y="533400"/>
                  </a:moveTo>
                  <a:lnTo>
                    <a:pt x="50800" y="584200"/>
                  </a:lnTo>
                  <a:cubicBezTo>
                    <a:pt x="50800" y="598170"/>
                    <a:pt x="39370" y="609600"/>
                    <a:pt x="25400" y="609600"/>
                  </a:cubicBezTo>
                  <a:cubicBezTo>
                    <a:pt x="11430" y="609600"/>
                    <a:pt x="0" y="598170"/>
                    <a:pt x="0" y="584200"/>
                  </a:cubicBezTo>
                  <a:lnTo>
                    <a:pt x="0" y="533400"/>
                  </a:lnTo>
                  <a:cubicBezTo>
                    <a:pt x="0" y="519430"/>
                    <a:pt x="11430" y="508000"/>
                    <a:pt x="25400" y="508000"/>
                  </a:cubicBezTo>
                  <a:cubicBezTo>
                    <a:pt x="39370" y="508000"/>
                    <a:pt x="50800" y="519430"/>
                    <a:pt x="50800" y="533400"/>
                  </a:cubicBezTo>
                  <a:close/>
                  <a:moveTo>
                    <a:pt x="50800" y="635000"/>
                  </a:moveTo>
                  <a:lnTo>
                    <a:pt x="50800" y="649224"/>
                  </a:lnTo>
                  <a:cubicBezTo>
                    <a:pt x="50800" y="663194"/>
                    <a:pt x="39370" y="674624"/>
                    <a:pt x="25400" y="674624"/>
                  </a:cubicBezTo>
                  <a:cubicBezTo>
                    <a:pt x="11430" y="674624"/>
                    <a:pt x="0" y="663194"/>
                    <a:pt x="0" y="649224"/>
                  </a:cubicBezTo>
                  <a:lnTo>
                    <a:pt x="0" y="635000"/>
                  </a:lnTo>
                  <a:cubicBezTo>
                    <a:pt x="0" y="621030"/>
                    <a:pt x="11430" y="609600"/>
                    <a:pt x="25400" y="609600"/>
                  </a:cubicBezTo>
                  <a:cubicBezTo>
                    <a:pt x="39370" y="609600"/>
                    <a:pt x="50800" y="621030"/>
                    <a:pt x="50800" y="635000"/>
                  </a:cubicBezTo>
                  <a:close/>
                  <a:moveTo>
                    <a:pt x="50800" y="25400"/>
                  </a:moveTo>
                  <a:lnTo>
                    <a:pt x="50800" y="76200"/>
                  </a:lnTo>
                  <a:cubicBezTo>
                    <a:pt x="50800" y="90170"/>
                    <a:pt x="39370" y="101600"/>
                    <a:pt x="25400" y="101600"/>
                  </a:cubicBezTo>
                  <a:cubicBezTo>
                    <a:pt x="11430" y="101600"/>
                    <a:pt x="0" y="90170"/>
                    <a:pt x="0" y="76200"/>
                  </a:cubicBezTo>
                  <a:lnTo>
                    <a:pt x="0" y="25400"/>
                  </a:lnTo>
                  <a:cubicBezTo>
                    <a:pt x="0" y="11430"/>
                    <a:pt x="11430" y="0"/>
                    <a:pt x="25400" y="0"/>
                  </a:cubicBezTo>
                  <a:cubicBezTo>
                    <a:pt x="39370" y="0"/>
                    <a:pt x="50800" y="11430"/>
                    <a:pt x="50800" y="25400"/>
                  </a:cubicBezTo>
                  <a:close/>
                </a:path>
              </a:pathLst>
            </a:custGeom>
            <a:solidFill>
              <a:srgbClr val="106861"/>
            </a:solidFill>
          </p:spPr>
        </p:sp>
      </p:grpSp>
      <p:sp>
        <p:nvSpPr>
          <p:cNvPr name="Freeform 25" id="25"/>
          <p:cNvSpPr/>
          <p:nvPr/>
        </p:nvSpPr>
        <p:spPr>
          <a:xfrm flipH="true" flipV="true" rot="-5400000">
            <a:off x="12735851" y="6277478"/>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9">
              <a:extLst>
                <a:ext uri="{96DAC541-7B7A-43D3-8B79-37D633B846F1}">
                  <asvg:svgBlip xmlns:asvg="http://schemas.microsoft.com/office/drawing/2016/SVG/main" r:embed="rId10"/>
                </a:ext>
              </a:extLst>
            </a:blip>
            <a:stretch>
              <a:fillRect l="-52710" t="0" r="-52710" b="0"/>
            </a:stretch>
          </a:blipFill>
        </p:spPr>
      </p:sp>
      <p:sp>
        <p:nvSpPr>
          <p:cNvPr name="Freeform 26" id="26"/>
          <p:cNvSpPr/>
          <p:nvPr/>
        </p:nvSpPr>
        <p:spPr>
          <a:xfrm flipH="false" flipV="false" rot="-5400000">
            <a:off x="12322932"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7" id="27"/>
          <p:cNvGrpSpPr/>
          <p:nvPr/>
        </p:nvGrpSpPr>
        <p:grpSpPr>
          <a:xfrm rot="0">
            <a:off x="13193892" y="5405010"/>
            <a:ext cx="41318" cy="505935"/>
            <a:chOff x="0" y="0"/>
            <a:chExt cx="55091" cy="674580"/>
          </a:xfrm>
        </p:grpSpPr>
        <p:sp>
          <p:nvSpPr>
            <p:cNvPr name="Freeform 28" id="28"/>
            <p:cNvSpPr/>
            <p:nvPr/>
          </p:nvSpPr>
          <p:spPr>
            <a:xfrm flipH="false" flipV="false" rot="0">
              <a:off x="-127" y="-127"/>
              <a:ext cx="55372" cy="674624"/>
            </a:xfrm>
            <a:custGeom>
              <a:avLst/>
              <a:gdLst/>
              <a:ahLst/>
              <a:cxnLst/>
              <a:rect r="r" b="b" t="t" l="l"/>
              <a:pathLst>
                <a:path h="674624" w="55372">
                  <a:moveTo>
                    <a:pt x="3683" y="547878"/>
                  </a:moveTo>
                  <a:lnTo>
                    <a:pt x="3302" y="497078"/>
                  </a:lnTo>
                  <a:cubicBezTo>
                    <a:pt x="3175" y="483108"/>
                    <a:pt x="14478" y="471551"/>
                    <a:pt x="28575" y="471551"/>
                  </a:cubicBezTo>
                  <a:cubicBezTo>
                    <a:pt x="42672" y="471551"/>
                    <a:pt x="54102" y="482727"/>
                    <a:pt x="54229" y="496697"/>
                  </a:cubicBezTo>
                  <a:lnTo>
                    <a:pt x="54610" y="547497"/>
                  </a:lnTo>
                  <a:cubicBezTo>
                    <a:pt x="54737" y="561467"/>
                    <a:pt x="43434" y="573024"/>
                    <a:pt x="29337" y="573024"/>
                  </a:cubicBezTo>
                  <a:cubicBezTo>
                    <a:pt x="15240" y="573024"/>
                    <a:pt x="3810" y="561975"/>
                    <a:pt x="3683" y="547878"/>
                  </a:cubicBezTo>
                  <a:close/>
                  <a:moveTo>
                    <a:pt x="2921" y="446278"/>
                  </a:moveTo>
                  <a:lnTo>
                    <a:pt x="2540" y="395478"/>
                  </a:lnTo>
                  <a:cubicBezTo>
                    <a:pt x="2413" y="381508"/>
                    <a:pt x="13716" y="369951"/>
                    <a:pt x="27813" y="369951"/>
                  </a:cubicBezTo>
                  <a:cubicBezTo>
                    <a:pt x="41910" y="369951"/>
                    <a:pt x="53340" y="381127"/>
                    <a:pt x="53467" y="395097"/>
                  </a:cubicBezTo>
                  <a:lnTo>
                    <a:pt x="53848" y="445897"/>
                  </a:lnTo>
                  <a:cubicBezTo>
                    <a:pt x="53975" y="459867"/>
                    <a:pt x="42672" y="471424"/>
                    <a:pt x="28575" y="471424"/>
                  </a:cubicBezTo>
                  <a:cubicBezTo>
                    <a:pt x="14478" y="471424"/>
                    <a:pt x="3175" y="460375"/>
                    <a:pt x="3048" y="446278"/>
                  </a:cubicBezTo>
                  <a:close/>
                  <a:moveTo>
                    <a:pt x="2286" y="344678"/>
                  </a:moveTo>
                  <a:lnTo>
                    <a:pt x="1905" y="293878"/>
                  </a:lnTo>
                  <a:cubicBezTo>
                    <a:pt x="1778" y="279908"/>
                    <a:pt x="13081" y="268351"/>
                    <a:pt x="27178" y="268351"/>
                  </a:cubicBezTo>
                  <a:cubicBezTo>
                    <a:pt x="41275" y="268351"/>
                    <a:pt x="52705" y="279527"/>
                    <a:pt x="52832" y="293497"/>
                  </a:cubicBezTo>
                  <a:lnTo>
                    <a:pt x="53213" y="344297"/>
                  </a:lnTo>
                  <a:cubicBezTo>
                    <a:pt x="53340" y="358267"/>
                    <a:pt x="42037" y="369824"/>
                    <a:pt x="27940" y="369824"/>
                  </a:cubicBezTo>
                  <a:cubicBezTo>
                    <a:pt x="13843" y="369824"/>
                    <a:pt x="2413" y="358775"/>
                    <a:pt x="2286" y="344678"/>
                  </a:cubicBezTo>
                  <a:close/>
                  <a:moveTo>
                    <a:pt x="1524" y="243078"/>
                  </a:moveTo>
                  <a:lnTo>
                    <a:pt x="1143" y="192278"/>
                  </a:lnTo>
                  <a:cubicBezTo>
                    <a:pt x="1016" y="178308"/>
                    <a:pt x="12319" y="166751"/>
                    <a:pt x="26416" y="166751"/>
                  </a:cubicBezTo>
                  <a:cubicBezTo>
                    <a:pt x="40513" y="166751"/>
                    <a:pt x="51943" y="177927"/>
                    <a:pt x="52070" y="191897"/>
                  </a:cubicBezTo>
                  <a:lnTo>
                    <a:pt x="52451" y="242697"/>
                  </a:lnTo>
                  <a:cubicBezTo>
                    <a:pt x="52578" y="256667"/>
                    <a:pt x="41275" y="268224"/>
                    <a:pt x="27178" y="268224"/>
                  </a:cubicBezTo>
                  <a:cubicBezTo>
                    <a:pt x="13081" y="268224"/>
                    <a:pt x="1778" y="257175"/>
                    <a:pt x="1651" y="243078"/>
                  </a:cubicBezTo>
                  <a:close/>
                  <a:moveTo>
                    <a:pt x="889" y="141478"/>
                  </a:moveTo>
                  <a:lnTo>
                    <a:pt x="508" y="90678"/>
                  </a:lnTo>
                  <a:cubicBezTo>
                    <a:pt x="508" y="76708"/>
                    <a:pt x="11811" y="65278"/>
                    <a:pt x="25781" y="65151"/>
                  </a:cubicBezTo>
                  <a:cubicBezTo>
                    <a:pt x="39751" y="65024"/>
                    <a:pt x="51308" y="76327"/>
                    <a:pt x="51435" y="90297"/>
                  </a:cubicBezTo>
                  <a:lnTo>
                    <a:pt x="51816" y="141097"/>
                  </a:lnTo>
                  <a:cubicBezTo>
                    <a:pt x="51943" y="155067"/>
                    <a:pt x="40640" y="166624"/>
                    <a:pt x="26543" y="166624"/>
                  </a:cubicBezTo>
                  <a:cubicBezTo>
                    <a:pt x="12446" y="166624"/>
                    <a:pt x="1016" y="155575"/>
                    <a:pt x="889" y="141478"/>
                  </a:cubicBezTo>
                  <a:close/>
                  <a:moveTo>
                    <a:pt x="127" y="39878"/>
                  </a:moveTo>
                  <a:lnTo>
                    <a:pt x="127" y="25654"/>
                  </a:lnTo>
                  <a:cubicBezTo>
                    <a:pt x="0" y="11684"/>
                    <a:pt x="11303" y="254"/>
                    <a:pt x="25400" y="127"/>
                  </a:cubicBezTo>
                  <a:cubicBezTo>
                    <a:pt x="39497" y="0"/>
                    <a:pt x="50800" y="11303"/>
                    <a:pt x="50927" y="25400"/>
                  </a:cubicBezTo>
                  <a:lnTo>
                    <a:pt x="51054" y="39497"/>
                  </a:lnTo>
                  <a:cubicBezTo>
                    <a:pt x="51181" y="53467"/>
                    <a:pt x="39878" y="65024"/>
                    <a:pt x="25781" y="65024"/>
                  </a:cubicBezTo>
                  <a:cubicBezTo>
                    <a:pt x="11684" y="65024"/>
                    <a:pt x="381" y="53975"/>
                    <a:pt x="254" y="39878"/>
                  </a:cubicBezTo>
                  <a:close/>
                  <a:moveTo>
                    <a:pt x="4445" y="649478"/>
                  </a:moveTo>
                  <a:lnTo>
                    <a:pt x="4064" y="598678"/>
                  </a:lnTo>
                  <a:cubicBezTo>
                    <a:pt x="3937" y="584708"/>
                    <a:pt x="15240" y="573151"/>
                    <a:pt x="29337" y="573151"/>
                  </a:cubicBezTo>
                  <a:cubicBezTo>
                    <a:pt x="43434" y="573151"/>
                    <a:pt x="54737" y="584327"/>
                    <a:pt x="54864" y="598297"/>
                  </a:cubicBezTo>
                  <a:lnTo>
                    <a:pt x="55245" y="649097"/>
                  </a:lnTo>
                  <a:cubicBezTo>
                    <a:pt x="55372" y="663067"/>
                    <a:pt x="44069" y="674624"/>
                    <a:pt x="29972" y="674624"/>
                  </a:cubicBezTo>
                  <a:cubicBezTo>
                    <a:pt x="15875" y="674624"/>
                    <a:pt x="4572" y="663448"/>
                    <a:pt x="4445" y="649478"/>
                  </a:cubicBezTo>
                  <a:close/>
                </a:path>
              </a:pathLst>
            </a:custGeom>
            <a:solidFill>
              <a:srgbClr val="AEEA00"/>
            </a:solidFill>
          </p:spPr>
        </p:sp>
      </p:grpSp>
      <p:sp>
        <p:nvSpPr>
          <p:cNvPr name="Freeform 29" id="29"/>
          <p:cNvSpPr/>
          <p:nvPr/>
        </p:nvSpPr>
        <p:spPr>
          <a:xfrm flipH="false" flipV="false" rot="0">
            <a:off x="12836132" y="6348857"/>
            <a:ext cx="763214" cy="971684"/>
          </a:xfrm>
          <a:custGeom>
            <a:avLst/>
            <a:gdLst/>
            <a:ahLst/>
            <a:cxnLst/>
            <a:rect r="r" b="b" t="t" l="l"/>
            <a:pathLst>
              <a:path h="971684" w="763214">
                <a:moveTo>
                  <a:pt x="0" y="0"/>
                </a:moveTo>
                <a:lnTo>
                  <a:pt x="763214" y="0"/>
                </a:lnTo>
                <a:lnTo>
                  <a:pt x="763214" y="971684"/>
                </a:lnTo>
                <a:lnTo>
                  <a:pt x="0" y="971684"/>
                </a:lnTo>
                <a:lnTo>
                  <a:pt x="0" y="0"/>
                </a:lnTo>
                <a:close/>
              </a:path>
            </a:pathLst>
          </a:custGeom>
          <a:blipFill>
            <a:blip r:embed="rId11">
              <a:extLst>
                <a:ext uri="{96DAC541-7B7A-43D3-8B79-37D633B846F1}">
                  <asvg:svgBlip xmlns:asvg="http://schemas.microsoft.com/office/drawing/2016/SVG/main" r:embed="rId12"/>
                </a:ext>
              </a:extLst>
            </a:blip>
            <a:stretch>
              <a:fillRect l="-60" t="0" r="-60" b="0"/>
            </a:stretch>
          </a:blipFill>
        </p:spPr>
      </p:sp>
      <p:sp>
        <p:nvSpPr>
          <p:cNvPr name="Freeform 30" id="30"/>
          <p:cNvSpPr/>
          <p:nvPr/>
        </p:nvSpPr>
        <p:spPr>
          <a:xfrm flipH="false" flipV="false" rot="-5400000">
            <a:off x="14797638"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5">
              <a:extLst>
                <a:ext uri="{96DAC541-7B7A-43D3-8B79-37D633B846F1}">
                  <asvg:svgBlip xmlns:asvg="http://schemas.microsoft.com/office/drawing/2016/SVG/main" r:embed="rId6"/>
                </a:ext>
              </a:extLst>
            </a:blip>
            <a:stretch>
              <a:fillRect l="-52710" t="0" r="-52710" b="0"/>
            </a:stretch>
          </a:blipFill>
        </p:spPr>
      </p:sp>
      <p:sp>
        <p:nvSpPr>
          <p:cNvPr name="Freeform 31" id="31"/>
          <p:cNvSpPr/>
          <p:nvPr/>
        </p:nvSpPr>
        <p:spPr>
          <a:xfrm flipH="false" flipV="false" rot="-5400000">
            <a:off x="14356163"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2" id="32"/>
          <p:cNvGrpSpPr/>
          <p:nvPr/>
        </p:nvGrpSpPr>
        <p:grpSpPr>
          <a:xfrm rot="0">
            <a:off x="15286358" y="7714498"/>
            <a:ext cx="38100" cy="505946"/>
            <a:chOff x="0" y="0"/>
            <a:chExt cx="50800" cy="674595"/>
          </a:xfrm>
        </p:grpSpPr>
        <p:sp>
          <p:nvSpPr>
            <p:cNvPr name="Freeform 33" id="33"/>
            <p:cNvSpPr/>
            <p:nvPr/>
          </p:nvSpPr>
          <p:spPr>
            <a:xfrm flipH="false" flipV="false" rot="0">
              <a:off x="0" y="0"/>
              <a:ext cx="50800" cy="674624"/>
            </a:xfrm>
            <a:custGeom>
              <a:avLst/>
              <a:gdLst/>
              <a:ahLst/>
              <a:cxnLst/>
              <a:rect r="r" b="b" t="t" l="l"/>
              <a:pathLst>
                <a:path h="674624" w="50800">
                  <a:moveTo>
                    <a:pt x="50800" y="127000"/>
                  </a:moveTo>
                  <a:lnTo>
                    <a:pt x="50800" y="177800"/>
                  </a:lnTo>
                  <a:cubicBezTo>
                    <a:pt x="50800" y="191770"/>
                    <a:pt x="39370" y="203200"/>
                    <a:pt x="25400" y="203200"/>
                  </a:cubicBezTo>
                  <a:cubicBezTo>
                    <a:pt x="11430" y="203200"/>
                    <a:pt x="0" y="191770"/>
                    <a:pt x="0" y="177800"/>
                  </a:cubicBezTo>
                  <a:lnTo>
                    <a:pt x="0" y="127000"/>
                  </a:lnTo>
                  <a:cubicBezTo>
                    <a:pt x="0" y="113030"/>
                    <a:pt x="11430" y="101600"/>
                    <a:pt x="25400" y="101600"/>
                  </a:cubicBezTo>
                  <a:cubicBezTo>
                    <a:pt x="39370" y="101600"/>
                    <a:pt x="50800" y="113030"/>
                    <a:pt x="50800" y="127000"/>
                  </a:cubicBezTo>
                  <a:close/>
                  <a:moveTo>
                    <a:pt x="50800" y="228600"/>
                  </a:moveTo>
                  <a:lnTo>
                    <a:pt x="50800" y="279400"/>
                  </a:lnTo>
                  <a:cubicBezTo>
                    <a:pt x="50800" y="293370"/>
                    <a:pt x="39370" y="304800"/>
                    <a:pt x="25400" y="304800"/>
                  </a:cubicBezTo>
                  <a:cubicBezTo>
                    <a:pt x="11430" y="304800"/>
                    <a:pt x="0" y="293370"/>
                    <a:pt x="0" y="279400"/>
                  </a:cubicBezTo>
                  <a:lnTo>
                    <a:pt x="0" y="228600"/>
                  </a:lnTo>
                  <a:cubicBezTo>
                    <a:pt x="0" y="214630"/>
                    <a:pt x="11430" y="203200"/>
                    <a:pt x="25400" y="203200"/>
                  </a:cubicBezTo>
                  <a:cubicBezTo>
                    <a:pt x="39370" y="203200"/>
                    <a:pt x="50800" y="214630"/>
                    <a:pt x="50800" y="228600"/>
                  </a:cubicBezTo>
                  <a:close/>
                  <a:moveTo>
                    <a:pt x="50800" y="330200"/>
                  </a:moveTo>
                  <a:lnTo>
                    <a:pt x="50800" y="381000"/>
                  </a:lnTo>
                  <a:cubicBezTo>
                    <a:pt x="50800" y="394970"/>
                    <a:pt x="39370" y="406400"/>
                    <a:pt x="25400" y="406400"/>
                  </a:cubicBezTo>
                  <a:cubicBezTo>
                    <a:pt x="11430" y="406400"/>
                    <a:pt x="0" y="394970"/>
                    <a:pt x="0" y="381000"/>
                  </a:cubicBezTo>
                  <a:lnTo>
                    <a:pt x="0" y="330200"/>
                  </a:lnTo>
                  <a:cubicBezTo>
                    <a:pt x="0" y="316230"/>
                    <a:pt x="11430" y="304800"/>
                    <a:pt x="25400" y="304800"/>
                  </a:cubicBezTo>
                  <a:cubicBezTo>
                    <a:pt x="39370" y="304800"/>
                    <a:pt x="50800" y="316230"/>
                    <a:pt x="50800" y="330200"/>
                  </a:cubicBezTo>
                  <a:close/>
                  <a:moveTo>
                    <a:pt x="50800" y="431800"/>
                  </a:moveTo>
                  <a:lnTo>
                    <a:pt x="50800" y="482600"/>
                  </a:lnTo>
                  <a:cubicBezTo>
                    <a:pt x="50800" y="496570"/>
                    <a:pt x="39370" y="508000"/>
                    <a:pt x="25400" y="508000"/>
                  </a:cubicBezTo>
                  <a:cubicBezTo>
                    <a:pt x="11430" y="508000"/>
                    <a:pt x="0" y="496570"/>
                    <a:pt x="0" y="482600"/>
                  </a:cubicBezTo>
                  <a:lnTo>
                    <a:pt x="0" y="431800"/>
                  </a:lnTo>
                  <a:cubicBezTo>
                    <a:pt x="0" y="417830"/>
                    <a:pt x="11430" y="406400"/>
                    <a:pt x="25400" y="406400"/>
                  </a:cubicBezTo>
                  <a:cubicBezTo>
                    <a:pt x="39370" y="406400"/>
                    <a:pt x="50800" y="417830"/>
                    <a:pt x="50800" y="431800"/>
                  </a:cubicBezTo>
                  <a:close/>
                  <a:moveTo>
                    <a:pt x="50800" y="533400"/>
                  </a:moveTo>
                  <a:lnTo>
                    <a:pt x="50800" y="584200"/>
                  </a:lnTo>
                  <a:cubicBezTo>
                    <a:pt x="50800" y="598170"/>
                    <a:pt x="39370" y="609600"/>
                    <a:pt x="25400" y="609600"/>
                  </a:cubicBezTo>
                  <a:cubicBezTo>
                    <a:pt x="11430" y="609600"/>
                    <a:pt x="0" y="598170"/>
                    <a:pt x="0" y="584200"/>
                  </a:cubicBezTo>
                  <a:lnTo>
                    <a:pt x="0" y="533400"/>
                  </a:lnTo>
                  <a:cubicBezTo>
                    <a:pt x="0" y="519430"/>
                    <a:pt x="11430" y="508000"/>
                    <a:pt x="25400" y="508000"/>
                  </a:cubicBezTo>
                  <a:cubicBezTo>
                    <a:pt x="39370" y="508000"/>
                    <a:pt x="50800" y="519430"/>
                    <a:pt x="50800" y="533400"/>
                  </a:cubicBezTo>
                  <a:close/>
                  <a:moveTo>
                    <a:pt x="50800" y="635000"/>
                  </a:moveTo>
                  <a:lnTo>
                    <a:pt x="50800" y="649224"/>
                  </a:lnTo>
                  <a:cubicBezTo>
                    <a:pt x="50800" y="663194"/>
                    <a:pt x="39370" y="674624"/>
                    <a:pt x="25400" y="674624"/>
                  </a:cubicBezTo>
                  <a:cubicBezTo>
                    <a:pt x="11430" y="674624"/>
                    <a:pt x="0" y="663194"/>
                    <a:pt x="0" y="649224"/>
                  </a:cubicBezTo>
                  <a:lnTo>
                    <a:pt x="0" y="635000"/>
                  </a:lnTo>
                  <a:cubicBezTo>
                    <a:pt x="0" y="621030"/>
                    <a:pt x="11430" y="609600"/>
                    <a:pt x="25400" y="609600"/>
                  </a:cubicBezTo>
                  <a:cubicBezTo>
                    <a:pt x="39370" y="609600"/>
                    <a:pt x="50800" y="621030"/>
                    <a:pt x="50800" y="635000"/>
                  </a:cubicBezTo>
                  <a:close/>
                  <a:moveTo>
                    <a:pt x="50800" y="25400"/>
                  </a:moveTo>
                  <a:lnTo>
                    <a:pt x="50800" y="76200"/>
                  </a:lnTo>
                  <a:cubicBezTo>
                    <a:pt x="50800" y="90170"/>
                    <a:pt x="39370" y="101600"/>
                    <a:pt x="25400" y="101600"/>
                  </a:cubicBezTo>
                  <a:cubicBezTo>
                    <a:pt x="11430" y="101600"/>
                    <a:pt x="0" y="90170"/>
                    <a:pt x="0" y="76200"/>
                  </a:cubicBezTo>
                  <a:lnTo>
                    <a:pt x="0" y="25400"/>
                  </a:lnTo>
                  <a:cubicBezTo>
                    <a:pt x="0" y="11430"/>
                    <a:pt x="11430" y="0"/>
                    <a:pt x="25400" y="0"/>
                  </a:cubicBezTo>
                  <a:cubicBezTo>
                    <a:pt x="39370" y="0"/>
                    <a:pt x="50800" y="11430"/>
                    <a:pt x="50800" y="25400"/>
                  </a:cubicBezTo>
                  <a:close/>
                </a:path>
              </a:pathLst>
            </a:custGeom>
            <a:solidFill>
              <a:srgbClr val="106861"/>
            </a:solidFill>
          </p:spPr>
        </p:sp>
      </p:grpSp>
      <p:sp>
        <p:nvSpPr>
          <p:cNvPr name="Freeform 34" id="34"/>
          <p:cNvSpPr/>
          <p:nvPr/>
        </p:nvSpPr>
        <p:spPr>
          <a:xfrm flipH="false" flipV="false" rot="0">
            <a:off x="8715791" y="6387136"/>
            <a:ext cx="780340" cy="780340"/>
          </a:xfrm>
          <a:custGeom>
            <a:avLst/>
            <a:gdLst/>
            <a:ahLst/>
            <a:cxnLst/>
            <a:rect r="r" b="b" t="t" l="l"/>
            <a:pathLst>
              <a:path h="780340" w="780340">
                <a:moveTo>
                  <a:pt x="0" y="0"/>
                </a:moveTo>
                <a:lnTo>
                  <a:pt x="780340" y="0"/>
                </a:lnTo>
                <a:lnTo>
                  <a:pt x="780340" y="780340"/>
                </a:lnTo>
                <a:lnTo>
                  <a:pt x="0" y="7803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2514225" y="6463732"/>
            <a:ext cx="816893" cy="766859"/>
          </a:xfrm>
          <a:custGeom>
            <a:avLst/>
            <a:gdLst/>
            <a:ahLst/>
            <a:cxnLst/>
            <a:rect r="r" b="b" t="t" l="l"/>
            <a:pathLst>
              <a:path h="766859" w="816893">
                <a:moveTo>
                  <a:pt x="0" y="0"/>
                </a:moveTo>
                <a:lnTo>
                  <a:pt x="816893" y="0"/>
                </a:lnTo>
                <a:lnTo>
                  <a:pt x="816893" y="766859"/>
                </a:lnTo>
                <a:lnTo>
                  <a:pt x="0" y="766859"/>
                </a:lnTo>
                <a:lnTo>
                  <a:pt x="0" y="0"/>
                </a:lnTo>
                <a:close/>
              </a:path>
            </a:pathLst>
          </a:custGeom>
          <a:blipFill>
            <a:blip r:embed="rId15">
              <a:extLst>
                <a:ext uri="{96DAC541-7B7A-43D3-8B79-37D633B846F1}">
                  <asvg:svgBlip xmlns:asvg="http://schemas.microsoft.com/office/drawing/2016/SVG/main" r:embed="rId16"/>
                </a:ext>
              </a:extLst>
            </a:blip>
            <a:stretch>
              <a:fillRect l="0" t="-165" r="0" b="-165"/>
            </a:stretch>
          </a:blipFill>
        </p:spPr>
      </p:sp>
      <p:sp>
        <p:nvSpPr>
          <p:cNvPr name="Freeform 36" id="36"/>
          <p:cNvSpPr/>
          <p:nvPr/>
        </p:nvSpPr>
        <p:spPr>
          <a:xfrm flipH="false" flipV="false" rot="0">
            <a:off x="4548759" y="6348857"/>
            <a:ext cx="867745" cy="856898"/>
          </a:xfrm>
          <a:custGeom>
            <a:avLst/>
            <a:gdLst/>
            <a:ahLst/>
            <a:cxnLst/>
            <a:rect r="r" b="b" t="t" l="l"/>
            <a:pathLst>
              <a:path h="856898" w="867745">
                <a:moveTo>
                  <a:pt x="0" y="0"/>
                </a:moveTo>
                <a:lnTo>
                  <a:pt x="867745" y="0"/>
                </a:lnTo>
                <a:lnTo>
                  <a:pt x="867745" y="856898"/>
                </a:lnTo>
                <a:lnTo>
                  <a:pt x="0" y="856898"/>
                </a:lnTo>
                <a:lnTo>
                  <a:pt x="0" y="0"/>
                </a:lnTo>
                <a:close/>
              </a:path>
            </a:pathLst>
          </a:custGeom>
          <a:blipFill>
            <a:blip r:embed="rId17">
              <a:extLst>
                <a:ext uri="{96DAC541-7B7A-43D3-8B79-37D633B846F1}">
                  <asvg:svgBlip xmlns:asvg="http://schemas.microsoft.com/office/drawing/2016/SVG/main" r:embed="rId18"/>
                </a:ext>
              </a:extLst>
            </a:blip>
            <a:stretch>
              <a:fillRect l="0" t="-632" r="0" b="-632"/>
            </a:stretch>
          </a:blipFill>
        </p:spPr>
      </p:sp>
      <p:sp>
        <p:nvSpPr>
          <p:cNvPr name="Freeform 37" id="37"/>
          <p:cNvSpPr/>
          <p:nvPr/>
        </p:nvSpPr>
        <p:spPr>
          <a:xfrm flipH="false" flipV="false" rot="0">
            <a:off x="6544492" y="6348857"/>
            <a:ext cx="895690" cy="897322"/>
          </a:xfrm>
          <a:custGeom>
            <a:avLst/>
            <a:gdLst/>
            <a:ahLst/>
            <a:cxnLst/>
            <a:rect r="r" b="b" t="t" l="l"/>
            <a:pathLst>
              <a:path h="897322" w="895690">
                <a:moveTo>
                  <a:pt x="0" y="0"/>
                </a:moveTo>
                <a:lnTo>
                  <a:pt x="895690" y="0"/>
                </a:lnTo>
                <a:lnTo>
                  <a:pt x="895690" y="897322"/>
                </a:lnTo>
                <a:lnTo>
                  <a:pt x="0" y="897322"/>
                </a:lnTo>
                <a:lnTo>
                  <a:pt x="0" y="0"/>
                </a:lnTo>
                <a:close/>
              </a:path>
            </a:pathLst>
          </a:custGeom>
          <a:blipFill>
            <a:blip r:embed="rId19">
              <a:extLst>
                <a:ext uri="{96DAC541-7B7A-43D3-8B79-37D633B846F1}">
                  <asvg:svgBlip xmlns:asvg="http://schemas.microsoft.com/office/drawing/2016/SVG/main" r:embed="rId20"/>
                </a:ext>
              </a:extLst>
            </a:blip>
            <a:stretch>
              <a:fillRect l="-91" t="0" r="-91" b="0"/>
            </a:stretch>
          </a:blipFill>
        </p:spPr>
      </p:sp>
      <p:sp>
        <p:nvSpPr>
          <p:cNvPr name="Freeform 38" id="38"/>
          <p:cNvSpPr/>
          <p:nvPr/>
        </p:nvSpPr>
        <p:spPr>
          <a:xfrm flipH="false" flipV="false" rot="0">
            <a:off x="14798505" y="6316001"/>
            <a:ext cx="964788" cy="963034"/>
          </a:xfrm>
          <a:custGeom>
            <a:avLst/>
            <a:gdLst/>
            <a:ahLst/>
            <a:cxnLst/>
            <a:rect r="r" b="b" t="t" l="l"/>
            <a:pathLst>
              <a:path h="963034" w="964788">
                <a:moveTo>
                  <a:pt x="0" y="0"/>
                </a:moveTo>
                <a:lnTo>
                  <a:pt x="964788" y="0"/>
                </a:lnTo>
                <a:lnTo>
                  <a:pt x="964788" y="963034"/>
                </a:lnTo>
                <a:lnTo>
                  <a:pt x="0" y="963034"/>
                </a:lnTo>
                <a:lnTo>
                  <a:pt x="0" y="0"/>
                </a:lnTo>
                <a:close/>
              </a:path>
            </a:pathLst>
          </a:custGeom>
          <a:blipFill>
            <a:blip r:embed="rId21">
              <a:extLst>
                <a:ext uri="{96DAC541-7B7A-43D3-8B79-37D633B846F1}">
                  <asvg:svgBlip xmlns:asvg="http://schemas.microsoft.com/office/drawing/2016/SVG/main" r:embed="rId22"/>
                </a:ext>
              </a:extLst>
            </a:blip>
            <a:stretch>
              <a:fillRect l="0" t="-91" r="0" b="-91"/>
            </a:stretch>
          </a:blipFill>
        </p:spPr>
      </p:sp>
      <p:sp>
        <p:nvSpPr>
          <p:cNvPr name="Freeform 39" id="39"/>
          <p:cNvSpPr/>
          <p:nvPr/>
        </p:nvSpPr>
        <p:spPr>
          <a:xfrm flipH="false" flipV="false" rot="0">
            <a:off x="10739029" y="6422184"/>
            <a:ext cx="904871" cy="904871"/>
          </a:xfrm>
          <a:custGeom>
            <a:avLst/>
            <a:gdLst/>
            <a:ahLst/>
            <a:cxnLst/>
            <a:rect r="r" b="b" t="t" l="l"/>
            <a:pathLst>
              <a:path h="904871" w="904871">
                <a:moveTo>
                  <a:pt x="0" y="0"/>
                </a:moveTo>
                <a:lnTo>
                  <a:pt x="904871" y="0"/>
                </a:lnTo>
                <a:lnTo>
                  <a:pt x="904871" y="904871"/>
                </a:lnTo>
                <a:lnTo>
                  <a:pt x="0" y="90487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40" id="40"/>
          <p:cNvSpPr txBox="true"/>
          <p:nvPr/>
        </p:nvSpPr>
        <p:spPr>
          <a:xfrm rot="0">
            <a:off x="2922671" y="4638682"/>
            <a:ext cx="3820705" cy="592835"/>
          </a:xfrm>
          <a:prstGeom prst="rect">
            <a:avLst/>
          </a:prstGeom>
        </p:spPr>
        <p:txBody>
          <a:bodyPr anchor="t" rtlCol="false" tIns="0" lIns="0" bIns="0" rIns="0">
            <a:spAutoFit/>
          </a:bodyPr>
          <a:lstStyle/>
          <a:p>
            <a:pPr algn="ctr">
              <a:lnSpc>
                <a:spcPts val="4512"/>
              </a:lnSpc>
            </a:pPr>
            <a:r>
              <a:rPr lang="en-US" sz="3525">
                <a:solidFill>
                  <a:srgbClr val="343432"/>
                </a:solidFill>
                <a:latin typeface="Open Sauce"/>
                <a:ea typeface="Open Sauce"/>
                <a:cs typeface="Open Sauce"/>
                <a:sym typeface="Open Sauce"/>
              </a:rPr>
              <a:t>Model selection</a:t>
            </a:r>
          </a:p>
        </p:txBody>
      </p:sp>
      <p:sp>
        <p:nvSpPr>
          <p:cNvPr name="TextBox 41" id="41"/>
          <p:cNvSpPr txBox="true"/>
          <p:nvPr/>
        </p:nvSpPr>
        <p:spPr>
          <a:xfrm rot="0">
            <a:off x="5416503" y="8242192"/>
            <a:ext cx="3727497" cy="592835"/>
          </a:xfrm>
          <a:prstGeom prst="rect">
            <a:avLst/>
          </a:prstGeom>
        </p:spPr>
        <p:txBody>
          <a:bodyPr anchor="t" rtlCol="false" tIns="0" lIns="0" bIns="0" rIns="0">
            <a:spAutoFit/>
          </a:bodyPr>
          <a:lstStyle/>
          <a:p>
            <a:pPr algn="ctr">
              <a:lnSpc>
                <a:spcPts val="4512"/>
              </a:lnSpc>
            </a:pPr>
            <a:r>
              <a:rPr lang="en-US" sz="3525">
                <a:solidFill>
                  <a:srgbClr val="343432"/>
                </a:solidFill>
                <a:latin typeface="Open Sauce"/>
                <a:ea typeface="Open Sauce"/>
                <a:cs typeface="Open Sauce"/>
                <a:sym typeface="Open Sauce"/>
              </a:rPr>
              <a:t>Model training</a:t>
            </a:r>
          </a:p>
        </p:txBody>
      </p:sp>
      <p:sp>
        <p:nvSpPr>
          <p:cNvPr name="TextBox 42" id="42"/>
          <p:cNvSpPr txBox="true"/>
          <p:nvPr/>
        </p:nvSpPr>
        <p:spPr>
          <a:xfrm rot="0">
            <a:off x="9839264" y="8315607"/>
            <a:ext cx="2641389" cy="592835"/>
          </a:xfrm>
          <a:prstGeom prst="rect">
            <a:avLst/>
          </a:prstGeom>
        </p:spPr>
        <p:txBody>
          <a:bodyPr anchor="t" rtlCol="false" tIns="0" lIns="0" bIns="0" rIns="0">
            <a:spAutoFit/>
          </a:bodyPr>
          <a:lstStyle/>
          <a:p>
            <a:pPr algn="ctr">
              <a:lnSpc>
                <a:spcPts val="4512"/>
              </a:lnSpc>
            </a:pPr>
            <a:r>
              <a:rPr lang="en-US" sz="3525">
                <a:solidFill>
                  <a:srgbClr val="343432"/>
                </a:solidFill>
                <a:latin typeface="Open Sauce"/>
                <a:ea typeface="Open Sauce"/>
                <a:cs typeface="Open Sauce"/>
                <a:sym typeface="Open Sauce"/>
              </a:rPr>
              <a:t>Evaluation</a:t>
            </a:r>
          </a:p>
        </p:txBody>
      </p:sp>
      <p:sp>
        <p:nvSpPr>
          <p:cNvPr name="TextBox 43" id="43"/>
          <p:cNvSpPr txBox="true"/>
          <p:nvPr/>
        </p:nvSpPr>
        <p:spPr>
          <a:xfrm rot="0">
            <a:off x="7238672" y="3929449"/>
            <a:ext cx="3500357" cy="1164335"/>
          </a:xfrm>
          <a:prstGeom prst="rect">
            <a:avLst/>
          </a:prstGeom>
        </p:spPr>
        <p:txBody>
          <a:bodyPr anchor="t" rtlCol="false" tIns="0" lIns="0" bIns="0" rIns="0">
            <a:spAutoFit/>
          </a:bodyPr>
          <a:lstStyle/>
          <a:p>
            <a:pPr algn="ctr">
              <a:lnSpc>
                <a:spcPts val="4512"/>
              </a:lnSpc>
            </a:pPr>
            <a:r>
              <a:rPr lang="en-US" sz="3525">
                <a:solidFill>
                  <a:srgbClr val="343432"/>
                </a:solidFill>
                <a:latin typeface="Open Sauce"/>
                <a:ea typeface="Open Sauce"/>
                <a:cs typeface="Open Sauce"/>
                <a:sym typeface="Open Sauce"/>
              </a:rPr>
              <a:t>Performance tuning</a:t>
            </a:r>
          </a:p>
        </p:txBody>
      </p:sp>
      <p:sp>
        <p:nvSpPr>
          <p:cNvPr name="TextBox 44" id="44"/>
          <p:cNvSpPr txBox="true"/>
          <p:nvPr/>
        </p:nvSpPr>
        <p:spPr>
          <a:xfrm rot="0">
            <a:off x="12200835" y="4675541"/>
            <a:ext cx="2597670" cy="592835"/>
          </a:xfrm>
          <a:prstGeom prst="rect">
            <a:avLst/>
          </a:prstGeom>
        </p:spPr>
        <p:txBody>
          <a:bodyPr anchor="t" rtlCol="false" tIns="0" lIns="0" bIns="0" rIns="0">
            <a:spAutoFit/>
          </a:bodyPr>
          <a:lstStyle/>
          <a:p>
            <a:pPr algn="ctr">
              <a:lnSpc>
                <a:spcPts val="4512"/>
              </a:lnSpc>
            </a:pPr>
            <a:r>
              <a:rPr lang="en-US" sz="3525">
                <a:solidFill>
                  <a:srgbClr val="343432"/>
                </a:solidFill>
                <a:latin typeface="Open Sauce"/>
                <a:ea typeface="Open Sauce"/>
                <a:cs typeface="Open Sauce"/>
                <a:sym typeface="Open Sauce"/>
              </a:rPr>
              <a:t>Prediction </a:t>
            </a:r>
          </a:p>
        </p:txBody>
      </p:sp>
      <p:sp>
        <p:nvSpPr>
          <p:cNvPr name="TextBox 45" id="45"/>
          <p:cNvSpPr txBox="true"/>
          <p:nvPr/>
        </p:nvSpPr>
        <p:spPr>
          <a:xfrm rot="0">
            <a:off x="14356163" y="8315607"/>
            <a:ext cx="2455051" cy="592835"/>
          </a:xfrm>
          <a:prstGeom prst="rect">
            <a:avLst/>
          </a:prstGeom>
        </p:spPr>
        <p:txBody>
          <a:bodyPr anchor="t" rtlCol="false" tIns="0" lIns="0" bIns="0" rIns="0">
            <a:spAutoFit/>
          </a:bodyPr>
          <a:lstStyle/>
          <a:p>
            <a:pPr algn="ctr">
              <a:lnSpc>
                <a:spcPts val="4512"/>
              </a:lnSpc>
            </a:pPr>
            <a:r>
              <a:rPr lang="en-US" sz="3525">
                <a:solidFill>
                  <a:srgbClr val="343432"/>
                </a:solidFill>
                <a:latin typeface="Open Sauce"/>
                <a:ea typeface="Open Sauce"/>
                <a:cs typeface="Open Sauce"/>
                <a:sym typeface="Open Sauce"/>
              </a:rPr>
              <a:t>Conclusion</a:t>
            </a:r>
          </a:p>
        </p:txBody>
      </p:sp>
      <p:sp>
        <p:nvSpPr>
          <p:cNvPr name="Freeform 46" id="46"/>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7" id="47"/>
          <p:cNvSpPr txBox="true"/>
          <p:nvPr/>
        </p:nvSpPr>
        <p:spPr>
          <a:xfrm rot="0">
            <a:off x="1028700" y="8287032"/>
            <a:ext cx="3520059" cy="1192910"/>
          </a:xfrm>
          <a:prstGeom prst="rect">
            <a:avLst/>
          </a:prstGeom>
        </p:spPr>
        <p:txBody>
          <a:bodyPr anchor="t" rtlCol="false" tIns="0" lIns="0" bIns="0" rIns="0">
            <a:spAutoFit/>
          </a:bodyPr>
          <a:lstStyle/>
          <a:p>
            <a:pPr algn="ctr">
              <a:lnSpc>
                <a:spcPts val="4512"/>
              </a:lnSpc>
            </a:pPr>
            <a:r>
              <a:rPr lang="en-US" sz="3525" b="true">
                <a:solidFill>
                  <a:srgbClr val="343432"/>
                </a:solidFill>
                <a:latin typeface="Arimo Bold"/>
                <a:ea typeface="Arimo Bold"/>
                <a:cs typeface="Arimo Bold"/>
                <a:sym typeface="Arimo Bold"/>
              </a:rPr>
              <a:t>Data Preprocessing</a:t>
            </a:r>
          </a:p>
        </p:txBody>
      </p:sp>
      <p:sp>
        <p:nvSpPr>
          <p:cNvPr name="TextBox 48" id="48"/>
          <p:cNvSpPr txBox="true"/>
          <p:nvPr/>
        </p:nvSpPr>
        <p:spPr>
          <a:xfrm rot="0">
            <a:off x="-235328" y="425695"/>
            <a:ext cx="18288000" cy="1391992"/>
          </a:xfrm>
          <a:prstGeom prst="rect">
            <a:avLst/>
          </a:prstGeom>
        </p:spPr>
        <p:txBody>
          <a:bodyPr anchor="t" rtlCol="false" tIns="0" lIns="0" bIns="0" rIns="0">
            <a:spAutoFit/>
          </a:bodyPr>
          <a:lstStyle/>
          <a:p>
            <a:pPr algn="ctr">
              <a:lnSpc>
                <a:spcPts val="9901"/>
              </a:lnSpc>
            </a:pPr>
            <a:r>
              <a:rPr lang="en-US" sz="7072" b="true">
                <a:solidFill>
                  <a:srgbClr val="FFFFFF"/>
                </a:solidFill>
                <a:latin typeface="Arimo Bold"/>
                <a:ea typeface="Arimo Bold"/>
                <a:cs typeface="Arimo Bold"/>
                <a:sym typeface="Arimo Bold"/>
              </a:rPr>
              <a:t>MACHINE LEARNING</a:t>
            </a:r>
          </a:p>
        </p:txBody>
      </p:sp>
      <p:sp>
        <p:nvSpPr>
          <p:cNvPr name="TextBox 49" id="49"/>
          <p:cNvSpPr txBox="true"/>
          <p:nvPr/>
        </p:nvSpPr>
        <p:spPr>
          <a:xfrm rot="0">
            <a:off x="16554152" y="9564249"/>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83403"/>
            <a:ext cx="18288000" cy="3603597"/>
          </a:xfrm>
          <a:custGeom>
            <a:avLst/>
            <a:gdLst/>
            <a:ahLst/>
            <a:cxnLst/>
            <a:rect r="r" b="b" t="t" l="l"/>
            <a:pathLst>
              <a:path h="3603597" w="18288000">
                <a:moveTo>
                  <a:pt x="0" y="0"/>
                </a:moveTo>
                <a:lnTo>
                  <a:pt x="18288000" y="0"/>
                </a:lnTo>
                <a:lnTo>
                  <a:pt x="18288000" y="3603597"/>
                </a:lnTo>
                <a:lnTo>
                  <a:pt x="0" y="3603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9945" y="2690980"/>
            <a:ext cx="5433248" cy="6801722"/>
            <a:chOff x="0" y="0"/>
            <a:chExt cx="7244331" cy="9068963"/>
          </a:xfrm>
        </p:grpSpPr>
        <p:sp>
          <p:nvSpPr>
            <p:cNvPr name="Freeform 4" id="4"/>
            <p:cNvSpPr/>
            <p:nvPr/>
          </p:nvSpPr>
          <p:spPr>
            <a:xfrm flipH="false" flipV="false" rot="0">
              <a:off x="0" y="0"/>
              <a:ext cx="7244334" cy="9068943"/>
            </a:xfrm>
            <a:custGeom>
              <a:avLst/>
              <a:gdLst/>
              <a:ahLst/>
              <a:cxnLst/>
              <a:rect r="r" b="b" t="t" l="l"/>
              <a:pathLst>
                <a:path h="9068943" w="7244334">
                  <a:moveTo>
                    <a:pt x="1130300" y="0"/>
                  </a:moveTo>
                  <a:lnTo>
                    <a:pt x="6114034" y="0"/>
                  </a:lnTo>
                  <a:cubicBezTo>
                    <a:pt x="6413754" y="0"/>
                    <a:pt x="6701282" y="119126"/>
                    <a:pt x="6913245" y="331089"/>
                  </a:cubicBezTo>
                  <a:cubicBezTo>
                    <a:pt x="7125208" y="543052"/>
                    <a:pt x="7244334" y="830580"/>
                    <a:pt x="7244334" y="1130300"/>
                  </a:cubicBezTo>
                  <a:lnTo>
                    <a:pt x="7244334" y="7938643"/>
                  </a:lnTo>
                  <a:cubicBezTo>
                    <a:pt x="7244334" y="8238363"/>
                    <a:pt x="7125208" y="8525891"/>
                    <a:pt x="6913245" y="8737854"/>
                  </a:cubicBezTo>
                  <a:cubicBezTo>
                    <a:pt x="6701282" y="8949817"/>
                    <a:pt x="6413754" y="9068943"/>
                    <a:pt x="6114034" y="9068943"/>
                  </a:cubicBezTo>
                  <a:lnTo>
                    <a:pt x="1130300" y="9068943"/>
                  </a:lnTo>
                  <a:cubicBezTo>
                    <a:pt x="830580" y="9068943"/>
                    <a:pt x="543052" y="8949817"/>
                    <a:pt x="331089" y="8737854"/>
                  </a:cubicBezTo>
                  <a:cubicBezTo>
                    <a:pt x="119126" y="8525891"/>
                    <a:pt x="0" y="8238490"/>
                    <a:pt x="0" y="7938643"/>
                  </a:cubicBezTo>
                  <a:lnTo>
                    <a:pt x="0" y="1130300"/>
                  </a:lnTo>
                  <a:cubicBezTo>
                    <a:pt x="0" y="830580"/>
                    <a:pt x="119126" y="543052"/>
                    <a:pt x="331089" y="331089"/>
                  </a:cubicBezTo>
                  <a:cubicBezTo>
                    <a:pt x="543052" y="119126"/>
                    <a:pt x="830580" y="0"/>
                    <a:pt x="1130300" y="0"/>
                  </a:cubicBezTo>
                  <a:close/>
                </a:path>
              </a:pathLst>
            </a:custGeom>
            <a:solidFill>
              <a:srgbClr val="EAE4D2"/>
            </a:solidFill>
          </p:spPr>
        </p:sp>
      </p:grpSp>
      <p:sp>
        <p:nvSpPr>
          <p:cNvPr name="TextBox 5" id="5"/>
          <p:cNvSpPr txBox="true"/>
          <p:nvPr/>
        </p:nvSpPr>
        <p:spPr>
          <a:xfrm rot="0">
            <a:off x="890745" y="2591871"/>
            <a:ext cx="5331648" cy="6850031"/>
          </a:xfrm>
          <a:prstGeom prst="rect">
            <a:avLst/>
          </a:prstGeom>
        </p:spPr>
        <p:txBody>
          <a:bodyPr anchor="t" rtlCol="false" tIns="0" lIns="0" bIns="0" rIns="0">
            <a:spAutoFit/>
          </a:bodyPr>
          <a:lstStyle/>
          <a:p>
            <a:pPr algn="l">
              <a:lnSpc>
                <a:spcPts val="2901"/>
              </a:lnSpc>
            </a:pPr>
          </a:p>
          <a:p>
            <a:pPr algn="l">
              <a:lnSpc>
                <a:spcPts val="2901"/>
              </a:lnSpc>
            </a:pPr>
          </a:p>
          <a:p>
            <a:pPr algn="l">
              <a:lnSpc>
                <a:spcPts val="2901"/>
              </a:lnSpc>
            </a:pP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Categorical Encoding</a:t>
            </a: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Scaling</a:t>
            </a: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Split data into train and test</a:t>
            </a:r>
          </a:p>
          <a:p>
            <a:pPr algn="l" marL="816587" indent="-272196" lvl="2">
              <a:lnSpc>
                <a:spcPts val="4161"/>
              </a:lnSpc>
            </a:pPr>
          </a:p>
        </p:txBody>
      </p:sp>
      <p:grpSp>
        <p:nvGrpSpPr>
          <p:cNvPr name="Group 6" id="6"/>
          <p:cNvGrpSpPr/>
          <p:nvPr/>
        </p:nvGrpSpPr>
        <p:grpSpPr>
          <a:xfrm rot="0">
            <a:off x="6427376" y="2690980"/>
            <a:ext cx="5433248" cy="6801722"/>
            <a:chOff x="0" y="0"/>
            <a:chExt cx="7244331" cy="9068963"/>
          </a:xfrm>
        </p:grpSpPr>
        <p:sp>
          <p:nvSpPr>
            <p:cNvPr name="Freeform 7" id="7"/>
            <p:cNvSpPr/>
            <p:nvPr/>
          </p:nvSpPr>
          <p:spPr>
            <a:xfrm flipH="false" flipV="false" rot="0">
              <a:off x="0" y="0"/>
              <a:ext cx="7244334" cy="9068943"/>
            </a:xfrm>
            <a:custGeom>
              <a:avLst/>
              <a:gdLst/>
              <a:ahLst/>
              <a:cxnLst/>
              <a:rect r="r" b="b" t="t" l="l"/>
              <a:pathLst>
                <a:path h="9068943" w="7244334">
                  <a:moveTo>
                    <a:pt x="1130300" y="0"/>
                  </a:moveTo>
                  <a:lnTo>
                    <a:pt x="6114034" y="0"/>
                  </a:lnTo>
                  <a:cubicBezTo>
                    <a:pt x="6413754" y="0"/>
                    <a:pt x="6701282" y="119126"/>
                    <a:pt x="6913245" y="331089"/>
                  </a:cubicBezTo>
                  <a:cubicBezTo>
                    <a:pt x="7125208" y="543052"/>
                    <a:pt x="7244334" y="830580"/>
                    <a:pt x="7244334" y="1130300"/>
                  </a:cubicBezTo>
                  <a:lnTo>
                    <a:pt x="7244334" y="7938643"/>
                  </a:lnTo>
                  <a:cubicBezTo>
                    <a:pt x="7244334" y="8238363"/>
                    <a:pt x="7125208" y="8525891"/>
                    <a:pt x="6913245" y="8737854"/>
                  </a:cubicBezTo>
                  <a:cubicBezTo>
                    <a:pt x="6701282" y="8949817"/>
                    <a:pt x="6413754" y="9068943"/>
                    <a:pt x="6114034" y="9068943"/>
                  </a:cubicBezTo>
                  <a:lnTo>
                    <a:pt x="1130300" y="9068943"/>
                  </a:lnTo>
                  <a:cubicBezTo>
                    <a:pt x="830580" y="9068943"/>
                    <a:pt x="543052" y="8949817"/>
                    <a:pt x="331089" y="8737854"/>
                  </a:cubicBezTo>
                  <a:cubicBezTo>
                    <a:pt x="119126" y="8525891"/>
                    <a:pt x="0" y="8238490"/>
                    <a:pt x="0" y="7938643"/>
                  </a:cubicBezTo>
                  <a:lnTo>
                    <a:pt x="0" y="1130300"/>
                  </a:lnTo>
                  <a:cubicBezTo>
                    <a:pt x="0" y="830580"/>
                    <a:pt x="119126" y="543052"/>
                    <a:pt x="331089" y="331089"/>
                  </a:cubicBezTo>
                  <a:cubicBezTo>
                    <a:pt x="543052" y="119126"/>
                    <a:pt x="830580" y="0"/>
                    <a:pt x="1130300" y="0"/>
                  </a:cubicBezTo>
                  <a:close/>
                </a:path>
              </a:pathLst>
            </a:custGeom>
            <a:solidFill>
              <a:srgbClr val="17726D"/>
            </a:solidFill>
          </p:spPr>
        </p:sp>
      </p:grpSp>
      <p:sp>
        <p:nvSpPr>
          <p:cNvPr name="TextBox 8" id="8"/>
          <p:cNvSpPr txBox="true"/>
          <p:nvPr/>
        </p:nvSpPr>
        <p:spPr>
          <a:xfrm rot="0">
            <a:off x="6478176" y="2388330"/>
            <a:ext cx="5331648" cy="7053572"/>
          </a:xfrm>
          <a:prstGeom prst="rect">
            <a:avLst/>
          </a:prstGeom>
        </p:spPr>
        <p:txBody>
          <a:bodyPr anchor="t" rtlCol="false" tIns="0" lIns="0" bIns="0" rIns="0">
            <a:spAutoFit/>
          </a:bodyPr>
          <a:lstStyle/>
          <a:p>
            <a:pPr algn="ctr">
              <a:lnSpc>
                <a:spcPts val="3740"/>
              </a:lnSpc>
            </a:pPr>
          </a:p>
          <a:p>
            <a:pPr algn="ctr">
              <a:lnSpc>
                <a:spcPts val="5001"/>
              </a:lnSpc>
            </a:pP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Support Vector Regression (SVR)</a:t>
            </a:r>
          </a:p>
          <a:p>
            <a:pPr algn="ctr" marL="816587" indent="-272196" lvl="2">
              <a:lnSpc>
                <a:spcPts val="3321"/>
              </a:lnSpc>
            </a:pPr>
          </a:p>
        </p:txBody>
      </p:sp>
      <p:sp>
        <p:nvSpPr>
          <p:cNvPr name="Freeform 9" id="9"/>
          <p:cNvSpPr/>
          <p:nvPr/>
        </p:nvSpPr>
        <p:spPr>
          <a:xfrm flipH="false" flipV="false" rot="0">
            <a:off x="12013024" y="2436296"/>
            <a:ext cx="5433248" cy="7056406"/>
          </a:xfrm>
          <a:custGeom>
            <a:avLst/>
            <a:gdLst/>
            <a:ahLst/>
            <a:cxnLst/>
            <a:rect r="r" b="b" t="t" l="l"/>
            <a:pathLst>
              <a:path h="7056406" w="5433248">
                <a:moveTo>
                  <a:pt x="0" y="0"/>
                </a:moveTo>
                <a:lnTo>
                  <a:pt x="5433248" y="0"/>
                </a:lnTo>
                <a:lnTo>
                  <a:pt x="5433248" y="7056406"/>
                </a:lnTo>
                <a:lnTo>
                  <a:pt x="0" y="705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29558" y="3317320"/>
            <a:ext cx="4854023" cy="1767296"/>
          </a:xfrm>
          <a:prstGeom prst="rect">
            <a:avLst/>
          </a:prstGeom>
        </p:spPr>
        <p:txBody>
          <a:bodyPr anchor="t" rtlCol="false" tIns="0" lIns="0" bIns="0" rIns="0">
            <a:spAutoFit/>
          </a:bodyPr>
          <a:lstStyle/>
          <a:p>
            <a:pPr algn="ctr">
              <a:lnSpc>
                <a:spcPts val="5170"/>
              </a:lnSpc>
            </a:pPr>
            <a:r>
              <a:rPr lang="en-US" sz="3565" b="true">
                <a:solidFill>
                  <a:srgbClr val="000000"/>
                </a:solidFill>
                <a:latin typeface="Arimo Bold"/>
                <a:ea typeface="Arimo Bold"/>
                <a:cs typeface="Arimo Bold"/>
                <a:sym typeface="Arimo Bold"/>
              </a:rPr>
              <a:t>Data Preprocessing/ Feature engineering </a:t>
            </a:r>
          </a:p>
          <a:p>
            <a:pPr algn="ctr">
              <a:lnSpc>
                <a:spcPts val="3056"/>
              </a:lnSpc>
            </a:pPr>
          </a:p>
        </p:txBody>
      </p:sp>
      <p:sp>
        <p:nvSpPr>
          <p:cNvPr name="TextBox 12" id="12"/>
          <p:cNvSpPr txBox="true"/>
          <p:nvPr/>
        </p:nvSpPr>
        <p:spPr>
          <a:xfrm rot="0">
            <a:off x="7084784" y="3528067"/>
            <a:ext cx="3748510" cy="1345802"/>
          </a:xfrm>
          <a:prstGeom prst="rect">
            <a:avLst/>
          </a:prstGeom>
        </p:spPr>
        <p:txBody>
          <a:bodyPr anchor="t" rtlCol="false" tIns="0" lIns="0" bIns="0" rIns="0">
            <a:spAutoFit/>
          </a:bodyPr>
          <a:lstStyle/>
          <a:p>
            <a:pPr algn="ctr">
              <a:lnSpc>
                <a:spcPts val="5093"/>
              </a:lnSpc>
            </a:pPr>
            <a:r>
              <a:rPr lang="en-US" sz="3511" b="true">
                <a:solidFill>
                  <a:srgbClr val="FFFFFF"/>
                </a:solidFill>
                <a:latin typeface="Arimo Bold"/>
                <a:ea typeface="Arimo Bold"/>
                <a:cs typeface="Arimo Bold"/>
                <a:sym typeface="Arimo Bold"/>
              </a:rPr>
              <a:t>Model selection</a:t>
            </a:r>
          </a:p>
          <a:p>
            <a:pPr algn="ctr">
              <a:lnSpc>
                <a:spcPts val="5093"/>
              </a:lnSpc>
            </a:pPr>
          </a:p>
        </p:txBody>
      </p:sp>
      <p:sp>
        <p:nvSpPr>
          <p:cNvPr name="TextBox 13" id="13"/>
          <p:cNvSpPr txBox="true"/>
          <p:nvPr/>
        </p:nvSpPr>
        <p:spPr>
          <a:xfrm rot="0">
            <a:off x="12670433" y="3583429"/>
            <a:ext cx="4118431" cy="708026"/>
          </a:xfrm>
          <a:prstGeom prst="rect">
            <a:avLst/>
          </a:prstGeom>
        </p:spPr>
        <p:txBody>
          <a:bodyPr anchor="t" rtlCol="false" tIns="0" lIns="0" bIns="0" rIns="0">
            <a:spAutoFit/>
          </a:bodyPr>
          <a:lstStyle/>
          <a:p>
            <a:pPr algn="ctr">
              <a:lnSpc>
                <a:spcPts val="5073"/>
              </a:lnSpc>
            </a:pPr>
            <a:r>
              <a:rPr lang="en-US" sz="3499" b="true">
                <a:solidFill>
                  <a:srgbClr val="000000"/>
                </a:solidFill>
                <a:latin typeface="Arimo Bold"/>
                <a:ea typeface="Arimo Bold"/>
                <a:cs typeface="Arimo Bold"/>
                <a:sym typeface="Arimo Bold"/>
              </a:rPr>
              <a:t>Model Training</a:t>
            </a:r>
          </a:p>
        </p:txBody>
      </p:sp>
      <p:sp>
        <p:nvSpPr>
          <p:cNvPr name="TextBox 14" id="14"/>
          <p:cNvSpPr txBox="true"/>
          <p:nvPr/>
        </p:nvSpPr>
        <p:spPr>
          <a:xfrm rot="0">
            <a:off x="5015412" y="831826"/>
            <a:ext cx="11635763" cy="918210"/>
          </a:xfrm>
          <a:prstGeom prst="rect">
            <a:avLst/>
          </a:prstGeom>
        </p:spPr>
        <p:txBody>
          <a:bodyPr anchor="t" rtlCol="false" tIns="0" lIns="0" bIns="0" rIns="0">
            <a:spAutoFit/>
          </a:bodyPr>
          <a:lstStyle/>
          <a:p>
            <a:pPr algn="l">
              <a:lnSpc>
                <a:spcPts val="7560"/>
              </a:lnSpc>
            </a:pPr>
            <a:r>
              <a:rPr lang="en-US" sz="7200" b="true">
                <a:solidFill>
                  <a:srgbClr val="FFFFFF"/>
                </a:solidFill>
                <a:latin typeface="Arimo Bold"/>
                <a:ea typeface="Arimo Bold"/>
                <a:cs typeface="Arimo Bold"/>
                <a:sym typeface="Arimo Bold"/>
              </a:rPr>
              <a:t>MACHINE LEARNING</a:t>
            </a:r>
          </a:p>
        </p:txBody>
      </p:sp>
      <p:sp>
        <p:nvSpPr>
          <p:cNvPr name="TextBox 15" id="15"/>
          <p:cNvSpPr txBox="true"/>
          <p:nvPr/>
        </p:nvSpPr>
        <p:spPr>
          <a:xfrm rot="0">
            <a:off x="12013024" y="4972050"/>
            <a:ext cx="5433248" cy="3223965"/>
          </a:xfrm>
          <a:prstGeom prst="rect">
            <a:avLst/>
          </a:prstGeom>
        </p:spPr>
        <p:txBody>
          <a:bodyPr anchor="t" rtlCol="false" tIns="0" lIns="0" bIns="0" rIns="0">
            <a:spAutoFit/>
          </a:bodyPr>
          <a:lstStyle/>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Trained with 80% of the data set.</a:t>
            </a: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Features:</a:t>
            </a: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 Target: Unit Price</a:t>
            </a:r>
          </a:p>
          <a:p>
            <a:pPr algn="ctr" marL="816587" indent="-272196" lvl="2">
              <a:lnSpc>
                <a:spcPts val="5001"/>
              </a:lnSpc>
            </a:pPr>
          </a:p>
        </p:txBody>
      </p:sp>
      <p:sp>
        <p:nvSpPr>
          <p:cNvPr name="TextBox 16" id="16"/>
          <p:cNvSpPr txBox="true"/>
          <p:nvPr/>
        </p:nvSpPr>
        <p:spPr>
          <a:xfrm rot="0">
            <a:off x="16572756" y="97440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83403"/>
            <a:ext cx="18288000" cy="3603597"/>
          </a:xfrm>
          <a:custGeom>
            <a:avLst/>
            <a:gdLst/>
            <a:ahLst/>
            <a:cxnLst/>
            <a:rect r="r" b="b" t="t" l="l"/>
            <a:pathLst>
              <a:path h="3603597" w="18288000">
                <a:moveTo>
                  <a:pt x="0" y="0"/>
                </a:moveTo>
                <a:lnTo>
                  <a:pt x="18288000" y="0"/>
                </a:lnTo>
                <a:lnTo>
                  <a:pt x="18288000" y="3603597"/>
                </a:lnTo>
                <a:lnTo>
                  <a:pt x="0" y="3603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9945" y="2690980"/>
            <a:ext cx="5433248" cy="6801722"/>
            <a:chOff x="0" y="0"/>
            <a:chExt cx="7244331" cy="9068963"/>
          </a:xfrm>
        </p:grpSpPr>
        <p:sp>
          <p:nvSpPr>
            <p:cNvPr name="Freeform 4" id="4"/>
            <p:cNvSpPr/>
            <p:nvPr/>
          </p:nvSpPr>
          <p:spPr>
            <a:xfrm flipH="false" flipV="false" rot="0">
              <a:off x="0" y="0"/>
              <a:ext cx="7244334" cy="9068943"/>
            </a:xfrm>
            <a:custGeom>
              <a:avLst/>
              <a:gdLst/>
              <a:ahLst/>
              <a:cxnLst/>
              <a:rect r="r" b="b" t="t" l="l"/>
              <a:pathLst>
                <a:path h="9068943" w="7244334">
                  <a:moveTo>
                    <a:pt x="1130300" y="0"/>
                  </a:moveTo>
                  <a:lnTo>
                    <a:pt x="6114034" y="0"/>
                  </a:lnTo>
                  <a:cubicBezTo>
                    <a:pt x="6413754" y="0"/>
                    <a:pt x="6701282" y="119126"/>
                    <a:pt x="6913245" y="331089"/>
                  </a:cubicBezTo>
                  <a:cubicBezTo>
                    <a:pt x="7125208" y="543052"/>
                    <a:pt x="7244334" y="830580"/>
                    <a:pt x="7244334" y="1130300"/>
                  </a:cubicBezTo>
                  <a:lnTo>
                    <a:pt x="7244334" y="7938643"/>
                  </a:lnTo>
                  <a:cubicBezTo>
                    <a:pt x="7244334" y="8238363"/>
                    <a:pt x="7125208" y="8525891"/>
                    <a:pt x="6913245" y="8737854"/>
                  </a:cubicBezTo>
                  <a:cubicBezTo>
                    <a:pt x="6701282" y="8949817"/>
                    <a:pt x="6413754" y="9068943"/>
                    <a:pt x="6114034" y="9068943"/>
                  </a:cubicBezTo>
                  <a:lnTo>
                    <a:pt x="1130300" y="9068943"/>
                  </a:lnTo>
                  <a:cubicBezTo>
                    <a:pt x="830580" y="9068943"/>
                    <a:pt x="543052" y="8949817"/>
                    <a:pt x="331089" y="8737854"/>
                  </a:cubicBezTo>
                  <a:cubicBezTo>
                    <a:pt x="119126" y="8525891"/>
                    <a:pt x="0" y="8238490"/>
                    <a:pt x="0" y="7938643"/>
                  </a:cubicBezTo>
                  <a:lnTo>
                    <a:pt x="0" y="1130300"/>
                  </a:lnTo>
                  <a:cubicBezTo>
                    <a:pt x="0" y="830580"/>
                    <a:pt x="119126" y="543052"/>
                    <a:pt x="331089" y="331089"/>
                  </a:cubicBezTo>
                  <a:cubicBezTo>
                    <a:pt x="543052" y="119126"/>
                    <a:pt x="830580" y="0"/>
                    <a:pt x="1130300" y="0"/>
                  </a:cubicBezTo>
                  <a:close/>
                </a:path>
              </a:pathLst>
            </a:custGeom>
            <a:solidFill>
              <a:srgbClr val="EAE4D2"/>
            </a:solidFill>
          </p:spPr>
        </p:sp>
      </p:grpSp>
      <p:sp>
        <p:nvSpPr>
          <p:cNvPr name="TextBox 5" id="5"/>
          <p:cNvSpPr txBox="true"/>
          <p:nvPr/>
        </p:nvSpPr>
        <p:spPr>
          <a:xfrm rot="0">
            <a:off x="890745" y="2591871"/>
            <a:ext cx="5331648" cy="6850031"/>
          </a:xfrm>
          <a:prstGeom prst="rect">
            <a:avLst/>
          </a:prstGeom>
        </p:spPr>
        <p:txBody>
          <a:bodyPr anchor="t" rtlCol="false" tIns="0" lIns="0" bIns="0" rIns="0">
            <a:spAutoFit/>
          </a:bodyPr>
          <a:lstStyle/>
          <a:p>
            <a:pPr algn="ctr">
              <a:lnSpc>
                <a:spcPts val="2901"/>
              </a:lnSpc>
            </a:pPr>
          </a:p>
          <a:p>
            <a:pPr algn="ctr">
              <a:lnSpc>
                <a:spcPts val="2901"/>
              </a:lnSpc>
            </a:pPr>
          </a:p>
          <a:p>
            <a:pPr algn="ctr">
              <a:lnSpc>
                <a:spcPts val="2901"/>
              </a:lnSpc>
            </a:pP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Experient with different models to find best fit. </a:t>
            </a:r>
          </a:p>
          <a:p>
            <a:pPr algn="l" marL="816587" indent="-272196" lvl="2">
              <a:lnSpc>
                <a:spcPts val="4161"/>
              </a:lnSpc>
            </a:pPr>
          </a:p>
        </p:txBody>
      </p:sp>
      <p:grpSp>
        <p:nvGrpSpPr>
          <p:cNvPr name="Group 6" id="6"/>
          <p:cNvGrpSpPr/>
          <p:nvPr/>
        </p:nvGrpSpPr>
        <p:grpSpPr>
          <a:xfrm rot="0">
            <a:off x="6446426" y="2690980"/>
            <a:ext cx="5433248" cy="6801722"/>
            <a:chOff x="0" y="0"/>
            <a:chExt cx="7244331" cy="9068963"/>
          </a:xfrm>
        </p:grpSpPr>
        <p:sp>
          <p:nvSpPr>
            <p:cNvPr name="Freeform 7" id="7"/>
            <p:cNvSpPr/>
            <p:nvPr/>
          </p:nvSpPr>
          <p:spPr>
            <a:xfrm flipH="false" flipV="false" rot="0">
              <a:off x="0" y="0"/>
              <a:ext cx="7244334" cy="9068943"/>
            </a:xfrm>
            <a:custGeom>
              <a:avLst/>
              <a:gdLst/>
              <a:ahLst/>
              <a:cxnLst/>
              <a:rect r="r" b="b" t="t" l="l"/>
              <a:pathLst>
                <a:path h="9068943" w="7244334">
                  <a:moveTo>
                    <a:pt x="1130300" y="0"/>
                  </a:moveTo>
                  <a:lnTo>
                    <a:pt x="6114034" y="0"/>
                  </a:lnTo>
                  <a:cubicBezTo>
                    <a:pt x="6413754" y="0"/>
                    <a:pt x="6701282" y="119126"/>
                    <a:pt x="6913245" y="331089"/>
                  </a:cubicBezTo>
                  <a:cubicBezTo>
                    <a:pt x="7125208" y="543052"/>
                    <a:pt x="7244334" y="830580"/>
                    <a:pt x="7244334" y="1130300"/>
                  </a:cubicBezTo>
                  <a:lnTo>
                    <a:pt x="7244334" y="7938643"/>
                  </a:lnTo>
                  <a:cubicBezTo>
                    <a:pt x="7244334" y="8238363"/>
                    <a:pt x="7125208" y="8525891"/>
                    <a:pt x="6913245" y="8737854"/>
                  </a:cubicBezTo>
                  <a:cubicBezTo>
                    <a:pt x="6701282" y="8949817"/>
                    <a:pt x="6413754" y="9068943"/>
                    <a:pt x="6114034" y="9068943"/>
                  </a:cubicBezTo>
                  <a:lnTo>
                    <a:pt x="1130300" y="9068943"/>
                  </a:lnTo>
                  <a:cubicBezTo>
                    <a:pt x="830580" y="9068943"/>
                    <a:pt x="543052" y="8949817"/>
                    <a:pt x="331089" y="8737854"/>
                  </a:cubicBezTo>
                  <a:cubicBezTo>
                    <a:pt x="119126" y="8525891"/>
                    <a:pt x="0" y="8238490"/>
                    <a:pt x="0" y="7938643"/>
                  </a:cubicBezTo>
                  <a:lnTo>
                    <a:pt x="0" y="1130300"/>
                  </a:lnTo>
                  <a:cubicBezTo>
                    <a:pt x="0" y="830580"/>
                    <a:pt x="119126" y="543052"/>
                    <a:pt x="331089" y="331089"/>
                  </a:cubicBezTo>
                  <a:cubicBezTo>
                    <a:pt x="543052" y="119126"/>
                    <a:pt x="830580" y="0"/>
                    <a:pt x="1130300" y="0"/>
                  </a:cubicBezTo>
                  <a:close/>
                </a:path>
              </a:pathLst>
            </a:custGeom>
            <a:solidFill>
              <a:srgbClr val="17726D"/>
            </a:solidFill>
          </p:spPr>
        </p:sp>
      </p:grpSp>
      <p:sp>
        <p:nvSpPr>
          <p:cNvPr name="TextBox 8" id="8"/>
          <p:cNvSpPr txBox="true"/>
          <p:nvPr/>
        </p:nvSpPr>
        <p:spPr>
          <a:xfrm rot="0">
            <a:off x="6497226" y="2388330"/>
            <a:ext cx="5331648" cy="7053572"/>
          </a:xfrm>
          <a:prstGeom prst="rect">
            <a:avLst/>
          </a:prstGeom>
        </p:spPr>
        <p:txBody>
          <a:bodyPr anchor="t" rtlCol="false" tIns="0" lIns="0" bIns="0" rIns="0">
            <a:spAutoFit/>
          </a:bodyPr>
          <a:lstStyle/>
          <a:p>
            <a:pPr algn="ctr">
              <a:lnSpc>
                <a:spcPts val="3740"/>
              </a:lnSpc>
            </a:pPr>
          </a:p>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Experient with different models to find best fit. </a:t>
            </a:r>
          </a:p>
          <a:p>
            <a:pPr algn="ctr" marL="816587" indent="-272196" lvl="2">
              <a:lnSpc>
                <a:spcPts val="3321"/>
              </a:lnSpc>
            </a:pPr>
          </a:p>
        </p:txBody>
      </p:sp>
      <p:sp>
        <p:nvSpPr>
          <p:cNvPr name="Freeform 9" id="9"/>
          <p:cNvSpPr/>
          <p:nvPr/>
        </p:nvSpPr>
        <p:spPr>
          <a:xfrm flipH="false" flipV="false" rot="0">
            <a:off x="12013024" y="2436296"/>
            <a:ext cx="5433248" cy="7056406"/>
          </a:xfrm>
          <a:custGeom>
            <a:avLst/>
            <a:gdLst/>
            <a:ahLst/>
            <a:cxnLst/>
            <a:rect r="r" b="b" t="t" l="l"/>
            <a:pathLst>
              <a:path h="7056406" w="5433248">
                <a:moveTo>
                  <a:pt x="0" y="0"/>
                </a:moveTo>
                <a:lnTo>
                  <a:pt x="5433248" y="0"/>
                </a:lnTo>
                <a:lnTo>
                  <a:pt x="5433248" y="7056406"/>
                </a:lnTo>
                <a:lnTo>
                  <a:pt x="0" y="7056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29558" y="3843972"/>
            <a:ext cx="4854023" cy="707771"/>
          </a:xfrm>
          <a:prstGeom prst="rect">
            <a:avLst/>
          </a:prstGeom>
        </p:spPr>
        <p:txBody>
          <a:bodyPr anchor="t" rtlCol="false" tIns="0" lIns="0" bIns="0" rIns="0">
            <a:spAutoFit/>
          </a:bodyPr>
          <a:lstStyle/>
          <a:p>
            <a:pPr algn="ctr">
              <a:lnSpc>
                <a:spcPts val="5086"/>
              </a:lnSpc>
            </a:pPr>
            <a:r>
              <a:rPr lang="en-US" sz="3508" b="true">
                <a:solidFill>
                  <a:srgbClr val="000000"/>
                </a:solidFill>
                <a:latin typeface="Arimo Bold"/>
                <a:ea typeface="Arimo Bold"/>
                <a:cs typeface="Arimo Bold"/>
                <a:sym typeface="Arimo Bold"/>
              </a:rPr>
              <a:t>Performance tuning</a:t>
            </a:r>
          </a:p>
        </p:txBody>
      </p:sp>
      <p:sp>
        <p:nvSpPr>
          <p:cNvPr name="TextBox 12" id="12"/>
          <p:cNvSpPr txBox="true"/>
          <p:nvPr/>
        </p:nvSpPr>
        <p:spPr>
          <a:xfrm rot="0">
            <a:off x="6762430" y="3844116"/>
            <a:ext cx="5098194" cy="707627"/>
          </a:xfrm>
          <a:prstGeom prst="rect">
            <a:avLst/>
          </a:prstGeom>
        </p:spPr>
        <p:txBody>
          <a:bodyPr anchor="t" rtlCol="false" tIns="0" lIns="0" bIns="0" rIns="0">
            <a:spAutoFit/>
          </a:bodyPr>
          <a:lstStyle/>
          <a:p>
            <a:pPr algn="ctr">
              <a:lnSpc>
                <a:spcPts val="5093"/>
              </a:lnSpc>
            </a:pPr>
            <a:r>
              <a:rPr lang="en-US" sz="3511" b="true">
                <a:solidFill>
                  <a:srgbClr val="FFFFFF"/>
                </a:solidFill>
                <a:latin typeface="Arimo Bold"/>
                <a:ea typeface="Arimo Bold"/>
                <a:cs typeface="Arimo Bold"/>
                <a:sym typeface="Arimo Bold"/>
              </a:rPr>
              <a:t>Evaluation</a:t>
            </a:r>
          </a:p>
        </p:txBody>
      </p:sp>
      <p:sp>
        <p:nvSpPr>
          <p:cNvPr name="TextBox 13" id="13"/>
          <p:cNvSpPr txBox="true"/>
          <p:nvPr/>
        </p:nvSpPr>
        <p:spPr>
          <a:xfrm rot="0">
            <a:off x="12670433" y="3799330"/>
            <a:ext cx="4398605" cy="1473095"/>
          </a:xfrm>
          <a:prstGeom prst="rect">
            <a:avLst/>
          </a:prstGeom>
        </p:spPr>
        <p:txBody>
          <a:bodyPr anchor="t" rtlCol="false" tIns="0" lIns="0" bIns="0" rIns="0">
            <a:spAutoFit/>
          </a:bodyPr>
          <a:lstStyle/>
          <a:p>
            <a:pPr algn="ctr">
              <a:lnSpc>
                <a:spcPts val="5419"/>
              </a:lnSpc>
            </a:pPr>
            <a:r>
              <a:rPr lang="en-US" sz="3738" b="true">
                <a:solidFill>
                  <a:srgbClr val="000000"/>
                </a:solidFill>
                <a:latin typeface="Arimo Bold"/>
                <a:ea typeface="Arimo Bold"/>
                <a:cs typeface="Arimo Bold"/>
                <a:sym typeface="Arimo Bold"/>
              </a:rPr>
              <a:t>Prediction </a:t>
            </a:r>
          </a:p>
          <a:p>
            <a:pPr algn="ctr">
              <a:lnSpc>
                <a:spcPts val="5419"/>
              </a:lnSpc>
            </a:pPr>
          </a:p>
        </p:txBody>
      </p:sp>
      <p:sp>
        <p:nvSpPr>
          <p:cNvPr name="TextBox 14" id="14"/>
          <p:cNvSpPr txBox="true"/>
          <p:nvPr/>
        </p:nvSpPr>
        <p:spPr>
          <a:xfrm rot="0">
            <a:off x="5015412" y="831826"/>
            <a:ext cx="11635763" cy="918210"/>
          </a:xfrm>
          <a:prstGeom prst="rect">
            <a:avLst/>
          </a:prstGeom>
        </p:spPr>
        <p:txBody>
          <a:bodyPr anchor="t" rtlCol="false" tIns="0" lIns="0" bIns="0" rIns="0">
            <a:spAutoFit/>
          </a:bodyPr>
          <a:lstStyle/>
          <a:p>
            <a:pPr algn="l">
              <a:lnSpc>
                <a:spcPts val="7560"/>
              </a:lnSpc>
            </a:pPr>
            <a:r>
              <a:rPr lang="en-US" sz="7200" b="true">
                <a:solidFill>
                  <a:srgbClr val="FFFFFF"/>
                </a:solidFill>
                <a:latin typeface="Arimo Bold"/>
                <a:ea typeface="Arimo Bold"/>
                <a:cs typeface="Arimo Bold"/>
                <a:sym typeface="Arimo Bold"/>
              </a:rPr>
              <a:t>MACHINE LEARNING</a:t>
            </a:r>
          </a:p>
        </p:txBody>
      </p:sp>
      <p:sp>
        <p:nvSpPr>
          <p:cNvPr name="TextBox 15" id="15"/>
          <p:cNvSpPr txBox="true"/>
          <p:nvPr/>
        </p:nvSpPr>
        <p:spPr>
          <a:xfrm rot="0">
            <a:off x="12013024" y="4972050"/>
            <a:ext cx="5433248" cy="2595315"/>
          </a:xfrm>
          <a:prstGeom prst="rect">
            <a:avLst/>
          </a:prstGeom>
        </p:spPr>
        <p:txBody>
          <a:bodyPr anchor="t" rtlCol="false" tIns="0" lIns="0" bIns="0" rIns="0">
            <a:spAutoFit/>
          </a:bodyPr>
          <a:lstStyle/>
          <a:p>
            <a:pPr algn="l" marL="816587" indent="-272196" lvl="2">
              <a:lnSpc>
                <a:spcPts val="5001"/>
              </a:lnSpc>
              <a:buFont typeface="Arial"/>
              <a:buChar char="⚬"/>
            </a:pPr>
            <a:r>
              <a:rPr lang="en-US" b="true" sz="3572">
                <a:solidFill>
                  <a:srgbClr val="000000"/>
                </a:solidFill>
                <a:latin typeface="Arimo Bold"/>
                <a:ea typeface="Arimo Bold"/>
                <a:cs typeface="Arimo Bold"/>
                <a:sym typeface="Arimo Bold"/>
              </a:rPr>
              <a:t>Test the model to predict a known price. </a:t>
            </a:r>
          </a:p>
          <a:p>
            <a:pPr algn="l" marL="816587" indent="-272196" lvl="2">
              <a:lnSpc>
                <a:spcPts val="5001"/>
              </a:lnSpc>
            </a:pPr>
          </a:p>
        </p:txBody>
      </p:sp>
      <p:sp>
        <p:nvSpPr>
          <p:cNvPr name="TextBox 16" id="16"/>
          <p:cNvSpPr txBox="true"/>
          <p:nvPr/>
        </p:nvSpPr>
        <p:spPr>
          <a:xfrm rot="0">
            <a:off x="16551697" y="97440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778327" y="7417124"/>
            <a:ext cx="12710840" cy="1184047"/>
            <a:chOff x="0" y="0"/>
            <a:chExt cx="16947787" cy="1578729"/>
          </a:xfrm>
        </p:grpSpPr>
        <p:sp>
          <p:nvSpPr>
            <p:cNvPr name="Freeform 3" id="3"/>
            <p:cNvSpPr/>
            <p:nvPr/>
          </p:nvSpPr>
          <p:spPr>
            <a:xfrm flipH="false" flipV="false" rot="0">
              <a:off x="0" y="0"/>
              <a:ext cx="16947769" cy="1578737"/>
            </a:xfrm>
            <a:custGeom>
              <a:avLst/>
              <a:gdLst/>
              <a:ahLst/>
              <a:cxnLst/>
              <a:rect r="r" b="b" t="t" l="l"/>
              <a:pathLst>
                <a:path h="1578737" w="16947769">
                  <a:moveTo>
                    <a:pt x="0" y="0"/>
                  </a:moveTo>
                  <a:lnTo>
                    <a:pt x="16947769" y="0"/>
                  </a:lnTo>
                  <a:lnTo>
                    <a:pt x="16947769" y="1578737"/>
                  </a:lnTo>
                  <a:lnTo>
                    <a:pt x="0" y="1578737"/>
                  </a:lnTo>
                  <a:lnTo>
                    <a:pt x="0" y="0"/>
                  </a:lnTo>
                  <a:close/>
                </a:path>
              </a:pathLst>
            </a:custGeom>
            <a:blipFill>
              <a:blip r:embed="rId2"/>
              <a:stretch>
                <a:fillRect l="0" t="-104077" r="0" b="-104076"/>
              </a:stretch>
            </a:blipFill>
          </p:spPr>
        </p:sp>
      </p:grpSp>
      <p:sp>
        <p:nvSpPr>
          <p:cNvPr name="Freeform 4" id="4"/>
          <p:cNvSpPr/>
          <p:nvPr/>
        </p:nvSpPr>
        <p:spPr>
          <a:xfrm flipH="false" flipV="false" rot="0">
            <a:off x="0" y="-72330"/>
            <a:ext cx="18288000" cy="4563959"/>
          </a:xfrm>
          <a:custGeom>
            <a:avLst/>
            <a:gdLst/>
            <a:ahLst/>
            <a:cxnLst/>
            <a:rect r="r" b="b" t="t" l="l"/>
            <a:pathLst>
              <a:path h="4563959" w="18288000">
                <a:moveTo>
                  <a:pt x="0" y="0"/>
                </a:moveTo>
                <a:lnTo>
                  <a:pt x="18288000" y="0"/>
                </a:lnTo>
                <a:lnTo>
                  <a:pt x="18288000" y="4563959"/>
                </a:lnTo>
                <a:lnTo>
                  <a:pt x="0" y="45639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0"/>
            <a:ext cx="18288000" cy="4491629"/>
            <a:chOff x="0" y="0"/>
            <a:chExt cx="24384000" cy="5988839"/>
          </a:xfrm>
        </p:grpSpPr>
        <p:sp>
          <p:nvSpPr>
            <p:cNvPr name="Freeform 6" id="6"/>
            <p:cNvSpPr/>
            <p:nvPr/>
          </p:nvSpPr>
          <p:spPr>
            <a:xfrm flipH="false" flipV="false" rot="0">
              <a:off x="0" y="0"/>
              <a:ext cx="24384000" cy="5988812"/>
            </a:xfrm>
            <a:custGeom>
              <a:avLst/>
              <a:gdLst/>
              <a:ahLst/>
              <a:cxnLst/>
              <a:rect r="r" b="b" t="t" l="l"/>
              <a:pathLst>
                <a:path h="5988812" w="24384000">
                  <a:moveTo>
                    <a:pt x="0" y="0"/>
                  </a:moveTo>
                  <a:lnTo>
                    <a:pt x="24384000" y="0"/>
                  </a:lnTo>
                  <a:lnTo>
                    <a:pt x="24384000" y="5988812"/>
                  </a:lnTo>
                  <a:lnTo>
                    <a:pt x="0" y="5988812"/>
                  </a:lnTo>
                  <a:lnTo>
                    <a:pt x="0" y="0"/>
                  </a:lnTo>
                  <a:close/>
                </a:path>
              </a:pathLst>
            </a:custGeom>
            <a:blipFill>
              <a:blip r:embed="rId5"/>
              <a:stretch>
                <a:fillRect l="0" t="-85719" r="0" b="-85719"/>
              </a:stretch>
            </a:blipFill>
          </p:spPr>
        </p:sp>
      </p:grpSp>
      <p:sp>
        <p:nvSpPr>
          <p:cNvPr name="Freeform 7" id="7"/>
          <p:cNvSpPr/>
          <p:nvPr/>
        </p:nvSpPr>
        <p:spPr>
          <a:xfrm flipH="false" flipV="false" rot="0">
            <a:off x="1853632" y="2173484"/>
            <a:ext cx="13958198" cy="5648193"/>
          </a:xfrm>
          <a:custGeom>
            <a:avLst/>
            <a:gdLst/>
            <a:ahLst/>
            <a:cxnLst/>
            <a:rect r="r" b="b" t="t" l="l"/>
            <a:pathLst>
              <a:path h="5648193" w="13958198">
                <a:moveTo>
                  <a:pt x="0" y="0"/>
                </a:moveTo>
                <a:lnTo>
                  <a:pt x="13958198" y="0"/>
                </a:lnTo>
                <a:lnTo>
                  <a:pt x="13958198" y="5648193"/>
                </a:lnTo>
                <a:lnTo>
                  <a:pt x="0" y="56481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39355" y="3392621"/>
            <a:ext cx="12922368" cy="4043985"/>
          </a:xfrm>
          <a:prstGeom prst="rect">
            <a:avLst/>
          </a:prstGeom>
        </p:spPr>
        <p:txBody>
          <a:bodyPr anchor="t" rtlCol="false" tIns="0" lIns="0" bIns="0" rIns="0">
            <a:spAutoFit/>
          </a:bodyPr>
          <a:lstStyle/>
          <a:p>
            <a:pPr algn="ctr">
              <a:lnSpc>
                <a:spcPts val="5230"/>
              </a:lnSpc>
            </a:pPr>
            <a:r>
              <a:rPr lang="en-US" sz="3269">
                <a:solidFill>
                  <a:srgbClr val="FFFFFF"/>
                </a:solidFill>
                <a:latin typeface="Inter"/>
                <a:ea typeface="Inter"/>
                <a:cs typeface="Inter"/>
                <a:sym typeface="Inter"/>
              </a:rPr>
              <a:t>The bicycle industry is highly competitive, requiring businesses to leverage data-driven insights to understand market trends and customer behavior, optimize pricing, manage inventory, and enhance marketing efforts. Machine learning algorithms can predict bike sales, identify key sales drivers, and provide actionable recommendations for improving business strategies.</a:t>
            </a:r>
          </a:p>
        </p:txBody>
      </p:sp>
      <p:sp>
        <p:nvSpPr>
          <p:cNvPr name="TextBox 9" id="9"/>
          <p:cNvSpPr txBox="true"/>
          <p:nvPr/>
        </p:nvSpPr>
        <p:spPr>
          <a:xfrm rot="0">
            <a:off x="5679731" y="2328225"/>
            <a:ext cx="6928538" cy="1331096"/>
          </a:xfrm>
          <a:prstGeom prst="rect">
            <a:avLst/>
          </a:prstGeom>
        </p:spPr>
        <p:txBody>
          <a:bodyPr anchor="t" rtlCol="false" tIns="0" lIns="0" bIns="0" rIns="0">
            <a:spAutoFit/>
          </a:bodyPr>
          <a:lstStyle/>
          <a:p>
            <a:pPr algn="ctr">
              <a:lnSpc>
                <a:spcPts val="9582"/>
              </a:lnSpc>
            </a:pPr>
            <a:r>
              <a:rPr lang="en-US" b="true" sz="6844" spc="-136">
                <a:solidFill>
                  <a:srgbClr val="FDFBFB"/>
                </a:solidFill>
                <a:latin typeface="Arimo Bold"/>
                <a:ea typeface="Arimo Bold"/>
                <a:cs typeface="Arimo Bold"/>
                <a:sym typeface="Arimo Bold"/>
              </a:rPr>
              <a:t>Introduction</a:t>
            </a:r>
          </a:p>
        </p:txBody>
      </p:sp>
      <p:sp>
        <p:nvSpPr>
          <p:cNvPr name="Freeform 10" id="10"/>
          <p:cNvSpPr/>
          <p:nvPr/>
        </p:nvSpPr>
        <p:spPr>
          <a:xfrm flipH="false" flipV="false" rot="0">
            <a:off x="16113923" y="9258300"/>
            <a:ext cx="327444" cy="327444"/>
          </a:xfrm>
          <a:custGeom>
            <a:avLst/>
            <a:gdLst/>
            <a:ahLst/>
            <a:cxnLst/>
            <a:rect r="r" b="b" t="t" l="l"/>
            <a:pathLst>
              <a:path h="327444" w="327444">
                <a:moveTo>
                  <a:pt x="0" y="0"/>
                </a:moveTo>
                <a:lnTo>
                  <a:pt x="327444" y="0"/>
                </a:lnTo>
                <a:lnTo>
                  <a:pt x="327444" y="327444"/>
                </a:lnTo>
                <a:lnTo>
                  <a:pt x="0" y="327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648108" y="9258300"/>
            <a:ext cx="327444" cy="327444"/>
          </a:xfrm>
          <a:custGeom>
            <a:avLst/>
            <a:gdLst/>
            <a:ahLst/>
            <a:cxnLst/>
            <a:rect r="r" b="b" t="t" l="l"/>
            <a:pathLst>
              <a:path h="327444" w="327444">
                <a:moveTo>
                  <a:pt x="0" y="0"/>
                </a:moveTo>
                <a:lnTo>
                  <a:pt x="327444" y="0"/>
                </a:lnTo>
                <a:lnTo>
                  <a:pt x="327444" y="327444"/>
                </a:lnTo>
                <a:lnTo>
                  <a:pt x="0" y="327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161723" y="9258300"/>
            <a:ext cx="327444" cy="327444"/>
          </a:xfrm>
          <a:custGeom>
            <a:avLst/>
            <a:gdLst/>
            <a:ahLst/>
            <a:cxnLst/>
            <a:rect r="r" b="b" t="t" l="l"/>
            <a:pathLst>
              <a:path h="327444" w="327444">
                <a:moveTo>
                  <a:pt x="0" y="0"/>
                </a:moveTo>
                <a:lnTo>
                  <a:pt x="327444" y="0"/>
                </a:lnTo>
                <a:lnTo>
                  <a:pt x="327444" y="327444"/>
                </a:lnTo>
                <a:lnTo>
                  <a:pt x="0" y="327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6663541" y="97440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651176" y="3657811"/>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375" t="0" r="-375" b="0"/>
            </a:stretch>
          </a:blipFill>
        </p:spPr>
      </p:sp>
      <p:sp>
        <p:nvSpPr>
          <p:cNvPr name="Freeform 3" id="3"/>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2251198"/>
            <a:ext cx="9264752" cy="7199608"/>
            <a:chOff x="0" y="0"/>
            <a:chExt cx="12353003" cy="9599477"/>
          </a:xfrm>
        </p:grpSpPr>
        <p:sp>
          <p:nvSpPr>
            <p:cNvPr name="Freeform 5" id="5"/>
            <p:cNvSpPr/>
            <p:nvPr/>
          </p:nvSpPr>
          <p:spPr>
            <a:xfrm flipH="false" flipV="false" rot="0">
              <a:off x="0" y="0"/>
              <a:ext cx="12353036" cy="9599422"/>
            </a:xfrm>
            <a:custGeom>
              <a:avLst/>
              <a:gdLst/>
              <a:ahLst/>
              <a:cxnLst/>
              <a:rect r="r" b="b" t="t" l="l"/>
              <a:pathLst>
                <a:path h="9599422" w="12353036">
                  <a:moveTo>
                    <a:pt x="0" y="0"/>
                  </a:moveTo>
                  <a:lnTo>
                    <a:pt x="12353036" y="0"/>
                  </a:lnTo>
                  <a:lnTo>
                    <a:pt x="12353036" y="9599422"/>
                  </a:lnTo>
                  <a:lnTo>
                    <a:pt x="0" y="9599422"/>
                  </a:lnTo>
                  <a:lnTo>
                    <a:pt x="0" y="0"/>
                  </a:lnTo>
                  <a:close/>
                </a:path>
              </a:pathLst>
            </a:custGeom>
            <a:blipFill>
              <a:blip r:embed="rId6"/>
              <a:stretch>
                <a:fillRect l="-6175" t="0" r="-6175" b="0"/>
              </a:stretch>
            </a:blipFill>
          </p:spPr>
        </p:sp>
      </p:grpSp>
      <p:grpSp>
        <p:nvGrpSpPr>
          <p:cNvPr name="Group 6" id="6"/>
          <p:cNvGrpSpPr/>
          <p:nvPr/>
        </p:nvGrpSpPr>
        <p:grpSpPr>
          <a:xfrm rot="0">
            <a:off x="9475697" y="2370329"/>
            <a:ext cx="9023248" cy="6961346"/>
            <a:chOff x="0" y="0"/>
            <a:chExt cx="12030997" cy="9281795"/>
          </a:xfrm>
        </p:grpSpPr>
        <p:sp>
          <p:nvSpPr>
            <p:cNvPr name="Freeform 7" id="7"/>
            <p:cNvSpPr/>
            <p:nvPr/>
          </p:nvSpPr>
          <p:spPr>
            <a:xfrm flipH="false" flipV="false" rot="0">
              <a:off x="0" y="0"/>
              <a:ext cx="12030964" cy="9281795"/>
            </a:xfrm>
            <a:custGeom>
              <a:avLst/>
              <a:gdLst/>
              <a:ahLst/>
              <a:cxnLst/>
              <a:rect r="r" b="b" t="t" l="l"/>
              <a:pathLst>
                <a:path h="9281795" w="12030964">
                  <a:moveTo>
                    <a:pt x="0" y="0"/>
                  </a:moveTo>
                  <a:lnTo>
                    <a:pt x="12030964" y="0"/>
                  </a:lnTo>
                  <a:lnTo>
                    <a:pt x="12030964" y="9281795"/>
                  </a:lnTo>
                  <a:lnTo>
                    <a:pt x="0" y="9281795"/>
                  </a:lnTo>
                  <a:lnTo>
                    <a:pt x="0" y="0"/>
                  </a:lnTo>
                  <a:close/>
                </a:path>
              </a:pathLst>
            </a:custGeom>
            <a:blipFill>
              <a:blip r:embed="rId7"/>
              <a:stretch>
                <a:fillRect l="-5106" t="0" r="-5106" b="0"/>
              </a:stretch>
            </a:blipFill>
          </p:spPr>
        </p:sp>
      </p:grpSp>
      <p:sp>
        <p:nvSpPr>
          <p:cNvPr name="TextBox 8" id="8"/>
          <p:cNvSpPr txBox="true"/>
          <p:nvPr/>
        </p:nvSpPr>
        <p:spPr>
          <a:xfrm rot="0">
            <a:off x="5015412" y="831826"/>
            <a:ext cx="11635763" cy="918210"/>
          </a:xfrm>
          <a:prstGeom prst="rect">
            <a:avLst/>
          </a:prstGeom>
        </p:spPr>
        <p:txBody>
          <a:bodyPr anchor="t" rtlCol="false" tIns="0" lIns="0" bIns="0" rIns="0">
            <a:spAutoFit/>
          </a:bodyPr>
          <a:lstStyle/>
          <a:p>
            <a:pPr algn="l">
              <a:lnSpc>
                <a:spcPts val="7560"/>
              </a:lnSpc>
            </a:pPr>
            <a:r>
              <a:rPr lang="en-US" sz="7200" b="true">
                <a:solidFill>
                  <a:srgbClr val="FFFFFF"/>
                </a:solidFill>
                <a:latin typeface="Arimo Bold"/>
                <a:ea typeface="Arimo Bold"/>
                <a:cs typeface="Arimo Bold"/>
                <a:sym typeface="Arimo Bold"/>
              </a:rPr>
              <a:t>MACHINE LEARNING</a:t>
            </a:r>
          </a:p>
        </p:txBody>
      </p:sp>
      <p:sp>
        <p:nvSpPr>
          <p:cNvPr name="TextBox 9" id="9"/>
          <p:cNvSpPr txBox="true"/>
          <p:nvPr/>
        </p:nvSpPr>
        <p:spPr>
          <a:xfrm rot="0">
            <a:off x="16544330" y="94871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20</a:t>
            </a:r>
          </a:p>
        </p:txBody>
      </p:sp>
      <p:sp>
        <p:nvSpPr>
          <p:cNvPr name="TextBox 10" id="10"/>
          <p:cNvSpPr txBox="true"/>
          <p:nvPr/>
        </p:nvSpPr>
        <p:spPr>
          <a:xfrm rot="0">
            <a:off x="2447686" y="9365854"/>
            <a:ext cx="3882479" cy="709365"/>
          </a:xfrm>
          <a:prstGeom prst="rect">
            <a:avLst/>
          </a:prstGeom>
        </p:spPr>
        <p:txBody>
          <a:bodyPr anchor="t" rtlCol="false" tIns="0" lIns="0" bIns="0" rIns="0">
            <a:spAutoFit/>
          </a:bodyPr>
          <a:lstStyle/>
          <a:p>
            <a:pPr algn="ctr">
              <a:lnSpc>
                <a:spcPts val="5001"/>
              </a:lnSpc>
            </a:pPr>
            <a:r>
              <a:rPr lang="en-US" sz="3572" b="true">
                <a:solidFill>
                  <a:srgbClr val="000000"/>
                </a:solidFill>
                <a:latin typeface="Arimo Bold"/>
                <a:ea typeface="Arimo Bold"/>
                <a:cs typeface="Arimo Bold"/>
                <a:sym typeface="Arimo Bold"/>
              </a:rPr>
              <a:t>Linear Regression</a:t>
            </a:r>
          </a:p>
        </p:txBody>
      </p:sp>
      <p:sp>
        <p:nvSpPr>
          <p:cNvPr name="TextBox 11" id="11"/>
          <p:cNvSpPr txBox="true"/>
          <p:nvPr/>
        </p:nvSpPr>
        <p:spPr>
          <a:xfrm rot="0">
            <a:off x="11639988" y="9320735"/>
            <a:ext cx="4033970" cy="709365"/>
          </a:xfrm>
          <a:prstGeom prst="rect">
            <a:avLst/>
          </a:prstGeom>
        </p:spPr>
        <p:txBody>
          <a:bodyPr anchor="t" rtlCol="false" tIns="0" lIns="0" bIns="0" rIns="0">
            <a:spAutoFit/>
          </a:bodyPr>
          <a:lstStyle/>
          <a:p>
            <a:pPr algn="ctr">
              <a:lnSpc>
                <a:spcPts val="5001"/>
              </a:lnSpc>
            </a:pPr>
            <a:r>
              <a:rPr lang="en-US" sz="3572" b="true">
                <a:solidFill>
                  <a:srgbClr val="000000"/>
                </a:solidFill>
                <a:latin typeface="Arimo Bold"/>
                <a:ea typeface="Arimo Bold"/>
                <a:cs typeface="Arimo Bold"/>
                <a:sym typeface="Arimo Bold"/>
              </a:rPr>
              <a:t>Ridge Regression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651176" y="3657811"/>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375" t="0" r="-375" b="0"/>
            </a:stretch>
          </a:blipFill>
        </p:spPr>
      </p:sp>
      <p:sp>
        <p:nvSpPr>
          <p:cNvPr name="Freeform 3" id="3"/>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2530972"/>
            <a:ext cx="9417801" cy="7051452"/>
            <a:chOff x="0" y="0"/>
            <a:chExt cx="12557068" cy="9401936"/>
          </a:xfrm>
        </p:grpSpPr>
        <p:sp>
          <p:nvSpPr>
            <p:cNvPr name="Freeform 5" id="5"/>
            <p:cNvSpPr/>
            <p:nvPr/>
          </p:nvSpPr>
          <p:spPr>
            <a:xfrm flipH="false" flipV="false" rot="0">
              <a:off x="0" y="0"/>
              <a:ext cx="12557125" cy="9401937"/>
            </a:xfrm>
            <a:custGeom>
              <a:avLst/>
              <a:gdLst/>
              <a:ahLst/>
              <a:cxnLst/>
              <a:rect r="r" b="b" t="t" l="l"/>
              <a:pathLst>
                <a:path h="9401937" w="12557125">
                  <a:moveTo>
                    <a:pt x="0" y="0"/>
                  </a:moveTo>
                  <a:lnTo>
                    <a:pt x="12557125" y="0"/>
                  </a:lnTo>
                  <a:lnTo>
                    <a:pt x="12557125" y="9401937"/>
                  </a:lnTo>
                  <a:lnTo>
                    <a:pt x="0" y="9401937"/>
                  </a:lnTo>
                  <a:lnTo>
                    <a:pt x="0" y="0"/>
                  </a:lnTo>
                  <a:close/>
                </a:path>
              </a:pathLst>
            </a:custGeom>
            <a:blipFill>
              <a:blip r:embed="rId6"/>
              <a:stretch>
                <a:fillRect l="-7350" t="0" r="-7349" b="0"/>
              </a:stretch>
            </a:blipFill>
          </p:spPr>
        </p:sp>
      </p:grpSp>
      <p:grpSp>
        <p:nvGrpSpPr>
          <p:cNvPr name="Group 6" id="6"/>
          <p:cNvGrpSpPr/>
          <p:nvPr/>
        </p:nvGrpSpPr>
        <p:grpSpPr>
          <a:xfrm rot="0">
            <a:off x="8941723" y="2411853"/>
            <a:ext cx="9346277" cy="7067131"/>
            <a:chOff x="0" y="0"/>
            <a:chExt cx="12461703" cy="9422841"/>
          </a:xfrm>
        </p:grpSpPr>
        <p:sp>
          <p:nvSpPr>
            <p:cNvPr name="Freeform 7" id="7"/>
            <p:cNvSpPr/>
            <p:nvPr/>
          </p:nvSpPr>
          <p:spPr>
            <a:xfrm flipH="false" flipV="false" rot="0">
              <a:off x="0" y="0"/>
              <a:ext cx="12461748" cy="9422892"/>
            </a:xfrm>
            <a:custGeom>
              <a:avLst/>
              <a:gdLst/>
              <a:ahLst/>
              <a:cxnLst/>
              <a:rect r="r" b="b" t="t" l="l"/>
              <a:pathLst>
                <a:path h="9422892" w="12461748">
                  <a:moveTo>
                    <a:pt x="0" y="0"/>
                  </a:moveTo>
                  <a:lnTo>
                    <a:pt x="12461748" y="0"/>
                  </a:lnTo>
                  <a:lnTo>
                    <a:pt x="12461748" y="9422892"/>
                  </a:lnTo>
                  <a:lnTo>
                    <a:pt x="0" y="9422892"/>
                  </a:lnTo>
                  <a:lnTo>
                    <a:pt x="0" y="0"/>
                  </a:lnTo>
                  <a:close/>
                </a:path>
              </a:pathLst>
            </a:custGeom>
            <a:blipFill>
              <a:blip r:embed="rId7"/>
              <a:stretch>
                <a:fillRect l="-3938" t="0" r="-3938" b="0"/>
              </a:stretch>
            </a:blipFill>
          </p:spPr>
        </p:sp>
      </p:grpSp>
      <p:sp>
        <p:nvSpPr>
          <p:cNvPr name="TextBox 8" id="8"/>
          <p:cNvSpPr txBox="true"/>
          <p:nvPr/>
        </p:nvSpPr>
        <p:spPr>
          <a:xfrm rot="0">
            <a:off x="5015412" y="831826"/>
            <a:ext cx="11635763" cy="918210"/>
          </a:xfrm>
          <a:prstGeom prst="rect">
            <a:avLst/>
          </a:prstGeom>
        </p:spPr>
        <p:txBody>
          <a:bodyPr anchor="t" rtlCol="false" tIns="0" lIns="0" bIns="0" rIns="0">
            <a:spAutoFit/>
          </a:bodyPr>
          <a:lstStyle/>
          <a:p>
            <a:pPr algn="l">
              <a:lnSpc>
                <a:spcPts val="7560"/>
              </a:lnSpc>
            </a:pPr>
            <a:r>
              <a:rPr lang="en-US" sz="7200" b="true">
                <a:solidFill>
                  <a:srgbClr val="FFFFFF"/>
                </a:solidFill>
                <a:latin typeface="Arimo Bold"/>
                <a:ea typeface="Arimo Bold"/>
                <a:cs typeface="Arimo Bold"/>
                <a:sym typeface="Arimo Bold"/>
              </a:rPr>
              <a:t>MACHINE LEARNING</a:t>
            </a:r>
          </a:p>
        </p:txBody>
      </p:sp>
      <p:sp>
        <p:nvSpPr>
          <p:cNvPr name="TextBox 9" id="9"/>
          <p:cNvSpPr txBox="true"/>
          <p:nvPr/>
        </p:nvSpPr>
        <p:spPr>
          <a:xfrm rot="0">
            <a:off x="16544330" y="94871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21</a:t>
            </a:r>
          </a:p>
        </p:txBody>
      </p:sp>
      <p:sp>
        <p:nvSpPr>
          <p:cNvPr name="TextBox 10" id="10"/>
          <p:cNvSpPr txBox="true"/>
          <p:nvPr/>
        </p:nvSpPr>
        <p:spPr>
          <a:xfrm rot="0">
            <a:off x="1709340" y="9345634"/>
            <a:ext cx="5015412" cy="671355"/>
          </a:xfrm>
          <a:prstGeom prst="rect">
            <a:avLst/>
          </a:prstGeom>
        </p:spPr>
        <p:txBody>
          <a:bodyPr anchor="t" rtlCol="false" tIns="0" lIns="0" bIns="0" rIns="0">
            <a:spAutoFit/>
          </a:bodyPr>
          <a:lstStyle/>
          <a:p>
            <a:pPr algn="ctr">
              <a:lnSpc>
                <a:spcPts val="4995"/>
              </a:lnSpc>
            </a:pPr>
            <a:r>
              <a:rPr lang="en-US" sz="3568">
                <a:solidFill>
                  <a:srgbClr val="000000"/>
                </a:solidFill>
                <a:latin typeface="Inter"/>
                <a:ea typeface="Inter"/>
                <a:cs typeface="Inter"/>
                <a:sym typeface="Inter"/>
              </a:rPr>
              <a:t>Random Forest </a:t>
            </a:r>
          </a:p>
        </p:txBody>
      </p:sp>
      <p:sp>
        <p:nvSpPr>
          <p:cNvPr name="TextBox 11" id="11"/>
          <p:cNvSpPr txBox="true"/>
          <p:nvPr/>
        </p:nvSpPr>
        <p:spPr>
          <a:xfrm rot="0">
            <a:off x="9134475" y="9449074"/>
            <a:ext cx="8115843" cy="671387"/>
          </a:xfrm>
          <a:prstGeom prst="rect">
            <a:avLst/>
          </a:prstGeom>
        </p:spPr>
        <p:txBody>
          <a:bodyPr anchor="t" rtlCol="false" tIns="0" lIns="0" bIns="0" rIns="0">
            <a:spAutoFit/>
          </a:bodyPr>
          <a:lstStyle/>
          <a:p>
            <a:pPr algn="ctr">
              <a:lnSpc>
                <a:spcPts val="4994"/>
              </a:lnSpc>
            </a:pPr>
            <a:r>
              <a:rPr lang="en-US" sz="3567">
                <a:solidFill>
                  <a:srgbClr val="000000"/>
                </a:solidFill>
                <a:latin typeface="Inter"/>
                <a:ea typeface="Inter"/>
                <a:cs typeface="Inter"/>
                <a:sym typeface="Inter"/>
              </a:rPr>
              <a:t>Support Vector Regression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04326" y="4530248"/>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254" t="0" r="-254" b="0"/>
            </a:stretch>
          </a:blipFill>
        </p:spPr>
      </p:sp>
      <p:sp>
        <p:nvSpPr>
          <p:cNvPr name="Freeform 3" id="3"/>
          <p:cNvSpPr/>
          <p:nvPr/>
        </p:nvSpPr>
        <p:spPr>
          <a:xfrm flipH="false" flipV="false" rot="0">
            <a:off x="1176466" y="6628340"/>
            <a:ext cx="3027102" cy="3027102"/>
          </a:xfrm>
          <a:custGeom>
            <a:avLst/>
            <a:gdLst/>
            <a:ahLst/>
            <a:cxnLst/>
            <a:rect r="r" b="b" t="t" l="l"/>
            <a:pathLst>
              <a:path h="3027102" w="3027102">
                <a:moveTo>
                  <a:pt x="0" y="0"/>
                </a:moveTo>
                <a:lnTo>
                  <a:pt x="3027102" y="0"/>
                </a:lnTo>
                <a:lnTo>
                  <a:pt x="3027102" y="3027102"/>
                </a:lnTo>
                <a:lnTo>
                  <a:pt x="0" y="30271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8369" y="6341399"/>
            <a:ext cx="3443297" cy="3443297"/>
          </a:xfrm>
          <a:custGeom>
            <a:avLst/>
            <a:gdLst/>
            <a:ahLst/>
            <a:cxnLst/>
            <a:rect r="r" b="b" t="t" l="l"/>
            <a:pathLst>
              <a:path h="3443297" w="3443297">
                <a:moveTo>
                  <a:pt x="0" y="0"/>
                </a:moveTo>
                <a:lnTo>
                  <a:pt x="3443297" y="0"/>
                </a:lnTo>
                <a:lnTo>
                  <a:pt x="3443297" y="3443297"/>
                </a:lnTo>
                <a:lnTo>
                  <a:pt x="0" y="3443297"/>
                </a:lnTo>
                <a:lnTo>
                  <a:pt x="0" y="0"/>
                </a:lnTo>
                <a:close/>
              </a:path>
            </a:pathLst>
          </a:custGeom>
          <a:blipFill>
            <a:blip r:embed="rId6"/>
            <a:stretch>
              <a:fillRect l="0" t="0" r="0" b="0"/>
            </a:stretch>
          </a:blipFill>
        </p:spPr>
      </p:sp>
      <p:sp>
        <p:nvSpPr>
          <p:cNvPr name="Freeform 5" id="5"/>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233" t="0" r="-233" b="0"/>
            </a:stretch>
          </a:blipFill>
        </p:spPr>
      </p:sp>
      <p:sp>
        <p:nvSpPr>
          <p:cNvPr name="TextBox 6" id="6"/>
          <p:cNvSpPr txBox="true"/>
          <p:nvPr/>
        </p:nvSpPr>
        <p:spPr>
          <a:xfrm rot="0">
            <a:off x="981856" y="2125436"/>
            <a:ext cx="6285737" cy="1105727"/>
          </a:xfrm>
          <a:prstGeom prst="rect">
            <a:avLst/>
          </a:prstGeom>
        </p:spPr>
        <p:txBody>
          <a:bodyPr anchor="t" rtlCol="false" tIns="0" lIns="0" bIns="0" rIns="0">
            <a:spAutoFit/>
          </a:bodyPr>
          <a:lstStyle/>
          <a:p>
            <a:pPr algn="l">
              <a:lnSpc>
                <a:spcPts val="7828"/>
              </a:lnSpc>
            </a:pPr>
            <a:r>
              <a:rPr lang="en-US" b="true" sz="5592" spc="-111">
                <a:solidFill>
                  <a:srgbClr val="191919"/>
                </a:solidFill>
                <a:latin typeface="Arimo Bold"/>
                <a:ea typeface="Arimo Bold"/>
                <a:cs typeface="Arimo Bold"/>
                <a:sym typeface="Arimo Bold"/>
              </a:rPr>
              <a:t>CONCLUSION</a:t>
            </a:r>
          </a:p>
        </p:txBody>
      </p:sp>
      <p:sp>
        <p:nvSpPr>
          <p:cNvPr name="TextBox 7" id="7"/>
          <p:cNvSpPr txBox="true"/>
          <p:nvPr/>
        </p:nvSpPr>
        <p:spPr>
          <a:xfrm rot="0">
            <a:off x="1028700" y="2711638"/>
            <a:ext cx="16048244" cy="3916702"/>
          </a:xfrm>
          <a:prstGeom prst="rect">
            <a:avLst/>
          </a:prstGeom>
        </p:spPr>
        <p:txBody>
          <a:bodyPr anchor="t" rtlCol="false" tIns="0" lIns="0" bIns="0" rIns="0">
            <a:spAutoFit/>
          </a:bodyPr>
          <a:lstStyle/>
          <a:p>
            <a:pPr algn="l">
              <a:lnSpc>
                <a:spcPts val="5248"/>
              </a:lnSpc>
            </a:pPr>
          </a:p>
          <a:p>
            <a:pPr algn="l">
              <a:lnSpc>
                <a:spcPts val="5248"/>
              </a:lnSpc>
            </a:pPr>
            <a:r>
              <a:rPr lang="en-US" sz="3499">
                <a:solidFill>
                  <a:srgbClr val="343432"/>
                </a:solidFill>
                <a:latin typeface="Open Sauce"/>
                <a:ea typeface="Open Sauce"/>
                <a:cs typeface="Open Sauce"/>
                <a:sym typeface="Open Sauce"/>
              </a:rPr>
              <a:t>Our machine learning successfully predicts bike prices based on key features. This machine demonstrates the power of data driven decision making in the bike industry. By leveraging predictive analysis, businesses can optimize pricing strategies and drive revenue growth.</a:t>
            </a:r>
          </a:p>
          <a:p>
            <a:pPr algn="l">
              <a:lnSpc>
                <a:spcPts val="4349"/>
              </a:lnSpc>
            </a:pPr>
          </a:p>
        </p:txBody>
      </p:sp>
      <p:sp>
        <p:nvSpPr>
          <p:cNvPr name="TextBox 8" id="8"/>
          <p:cNvSpPr txBox="true"/>
          <p:nvPr/>
        </p:nvSpPr>
        <p:spPr>
          <a:xfrm rot="0">
            <a:off x="5612593" y="7664519"/>
            <a:ext cx="7563561" cy="783295"/>
          </a:xfrm>
          <a:prstGeom prst="rect">
            <a:avLst/>
          </a:prstGeom>
        </p:spPr>
        <p:txBody>
          <a:bodyPr anchor="t" rtlCol="false" tIns="0" lIns="0" bIns="0" rIns="0">
            <a:spAutoFit/>
          </a:bodyPr>
          <a:lstStyle/>
          <a:p>
            <a:pPr algn="l">
              <a:lnSpc>
                <a:spcPts val="5650"/>
              </a:lnSpc>
            </a:pPr>
            <a:r>
              <a:rPr lang="en-US" b="true" sz="4036" spc="-80">
                <a:solidFill>
                  <a:srgbClr val="106861"/>
                </a:solidFill>
                <a:latin typeface="Arimo Bold"/>
                <a:ea typeface="Arimo Bold"/>
                <a:cs typeface="Arimo Bold"/>
                <a:sym typeface="Arimo Bold"/>
              </a:rPr>
              <a:t>Model Prediction Score</a:t>
            </a:r>
          </a:p>
        </p:txBody>
      </p:sp>
      <p:grpSp>
        <p:nvGrpSpPr>
          <p:cNvPr name="Group 9" id="9"/>
          <p:cNvGrpSpPr/>
          <p:nvPr/>
        </p:nvGrpSpPr>
        <p:grpSpPr>
          <a:xfrm rot="0">
            <a:off x="4189334" y="8126076"/>
            <a:ext cx="858724" cy="31632"/>
            <a:chOff x="0" y="0"/>
            <a:chExt cx="1144965" cy="42176"/>
          </a:xfrm>
        </p:grpSpPr>
        <p:sp>
          <p:nvSpPr>
            <p:cNvPr name="Freeform 10" id="10"/>
            <p:cNvSpPr/>
            <p:nvPr/>
          </p:nvSpPr>
          <p:spPr>
            <a:xfrm flipH="false" flipV="false" rot="0">
              <a:off x="0" y="0"/>
              <a:ext cx="1143000" cy="42164"/>
            </a:xfrm>
            <a:custGeom>
              <a:avLst/>
              <a:gdLst/>
              <a:ahLst/>
              <a:cxnLst/>
              <a:rect r="r" b="b" t="t" l="l"/>
              <a:pathLst>
                <a:path h="42164" w="1143000">
                  <a:moveTo>
                    <a:pt x="95123" y="3810"/>
                  </a:moveTo>
                  <a:lnTo>
                    <a:pt x="133223" y="3683"/>
                  </a:lnTo>
                  <a:cubicBezTo>
                    <a:pt x="143764" y="3683"/>
                    <a:pt x="152273" y="12192"/>
                    <a:pt x="152400" y="22606"/>
                  </a:cubicBezTo>
                  <a:cubicBezTo>
                    <a:pt x="152527" y="33020"/>
                    <a:pt x="143891" y="41656"/>
                    <a:pt x="133477" y="41783"/>
                  </a:cubicBezTo>
                  <a:lnTo>
                    <a:pt x="95377" y="41910"/>
                  </a:lnTo>
                  <a:cubicBezTo>
                    <a:pt x="84836" y="41910"/>
                    <a:pt x="76200" y="33401"/>
                    <a:pt x="76200" y="22860"/>
                  </a:cubicBezTo>
                  <a:cubicBezTo>
                    <a:pt x="76200" y="12319"/>
                    <a:pt x="84709" y="3810"/>
                    <a:pt x="95123" y="3810"/>
                  </a:cubicBezTo>
                  <a:close/>
                  <a:moveTo>
                    <a:pt x="171323" y="3556"/>
                  </a:moveTo>
                  <a:lnTo>
                    <a:pt x="209423" y="3429"/>
                  </a:lnTo>
                  <a:cubicBezTo>
                    <a:pt x="219964" y="3429"/>
                    <a:pt x="228473" y="11938"/>
                    <a:pt x="228600" y="22352"/>
                  </a:cubicBezTo>
                  <a:cubicBezTo>
                    <a:pt x="228727" y="32766"/>
                    <a:pt x="220091" y="41402"/>
                    <a:pt x="209677" y="41529"/>
                  </a:cubicBezTo>
                  <a:lnTo>
                    <a:pt x="171577" y="41656"/>
                  </a:lnTo>
                  <a:cubicBezTo>
                    <a:pt x="161036" y="41656"/>
                    <a:pt x="152527" y="33147"/>
                    <a:pt x="152400" y="22733"/>
                  </a:cubicBezTo>
                  <a:cubicBezTo>
                    <a:pt x="152273" y="12319"/>
                    <a:pt x="160909" y="3556"/>
                    <a:pt x="171323" y="3556"/>
                  </a:cubicBezTo>
                  <a:close/>
                  <a:moveTo>
                    <a:pt x="247523" y="3302"/>
                  </a:moveTo>
                  <a:lnTo>
                    <a:pt x="285623" y="3175"/>
                  </a:lnTo>
                  <a:cubicBezTo>
                    <a:pt x="296164" y="3175"/>
                    <a:pt x="304673" y="11684"/>
                    <a:pt x="304800" y="22098"/>
                  </a:cubicBezTo>
                  <a:cubicBezTo>
                    <a:pt x="304927" y="32512"/>
                    <a:pt x="296291" y="41148"/>
                    <a:pt x="285877" y="41275"/>
                  </a:cubicBezTo>
                  <a:lnTo>
                    <a:pt x="247777" y="41402"/>
                  </a:lnTo>
                  <a:cubicBezTo>
                    <a:pt x="237236" y="41402"/>
                    <a:pt x="228727" y="32893"/>
                    <a:pt x="228600" y="22479"/>
                  </a:cubicBezTo>
                  <a:cubicBezTo>
                    <a:pt x="228473" y="12065"/>
                    <a:pt x="237109" y="3302"/>
                    <a:pt x="247523" y="3175"/>
                  </a:cubicBezTo>
                  <a:close/>
                  <a:moveTo>
                    <a:pt x="323723" y="2921"/>
                  </a:moveTo>
                  <a:lnTo>
                    <a:pt x="361823" y="2794"/>
                  </a:lnTo>
                  <a:cubicBezTo>
                    <a:pt x="372364" y="2794"/>
                    <a:pt x="380873" y="11303"/>
                    <a:pt x="381000" y="21717"/>
                  </a:cubicBezTo>
                  <a:cubicBezTo>
                    <a:pt x="381127" y="32131"/>
                    <a:pt x="372491" y="40767"/>
                    <a:pt x="362077" y="40894"/>
                  </a:cubicBezTo>
                  <a:lnTo>
                    <a:pt x="323977" y="41021"/>
                  </a:lnTo>
                  <a:cubicBezTo>
                    <a:pt x="313436" y="41021"/>
                    <a:pt x="304927" y="32512"/>
                    <a:pt x="304800" y="22098"/>
                  </a:cubicBezTo>
                  <a:cubicBezTo>
                    <a:pt x="304673" y="11684"/>
                    <a:pt x="313309" y="3048"/>
                    <a:pt x="323723" y="2921"/>
                  </a:cubicBezTo>
                  <a:close/>
                  <a:moveTo>
                    <a:pt x="399923" y="2667"/>
                  </a:moveTo>
                  <a:lnTo>
                    <a:pt x="438023" y="2540"/>
                  </a:lnTo>
                  <a:cubicBezTo>
                    <a:pt x="448564" y="2540"/>
                    <a:pt x="457200" y="11049"/>
                    <a:pt x="457200" y="21463"/>
                  </a:cubicBezTo>
                  <a:cubicBezTo>
                    <a:pt x="457200" y="31877"/>
                    <a:pt x="448691" y="40513"/>
                    <a:pt x="438277" y="40640"/>
                  </a:cubicBezTo>
                  <a:lnTo>
                    <a:pt x="400177" y="40767"/>
                  </a:lnTo>
                  <a:cubicBezTo>
                    <a:pt x="389636" y="40767"/>
                    <a:pt x="381127" y="32258"/>
                    <a:pt x="381000" y="21844"/>
                  </a:cubicBezTo>
                  <a:cubicBezTo>
                    <a:pt x="380873" y="11430"/>
                    <a:pt x="389509" y="2667"/>
                    <a:pt x="399923" y="2667"/>
                  </a:cubicBezTo>
                  <a:close/>
                  <a:moveTo>
                    <a:pt x="476123" y="2413"/>
                  </a:moveTo>
                  <a:lnTo>
                    <a:pt x="514223" y="2286"/>
                  </a:lnTo>
                  <a:cubicBezTo>
                    <a:pt x="524764" y="2286"/>
                    <a:pt x="533273" y="10795"/>
                    <a:pt x="533400" y="21209"/>
                  </a:cubicBezTo>
                  <a:cubicBezTo>
                    <a:pt x="533527" y="31623"/>
                    <a:pt x="524891" y="40259"/>
                    <a:pt x="514477" y="40386"/>
                  </a:cubicBezTo>
                  <a:lnTo>
                    <a:pt x="476377" y="40513"/>
                  </a:lnTo>
                  <a:cubicBezTo>
                    <a:pt x="465836" y="40513"/>
                    <a:pt x="457327" y="32004"/>
                    <a:pt x="457200" y="21590"/>
                  </a:cubicBezTo>
                  <a:cubicBezTo>
                    <a:pt x="457073" y="11176"/>
                    <a:pt x="465709" y="2413"/>
                    <a:pt x="476123" y="2413"/>
                  </a:cubicBezTo>
                  <a:close/>
                  <a:moveTo>
                    <a:pt x="552323" y="2159"/>
                  </a:moveTo>
                  <a:lnTo>
                    <a:pt x="590423" y="2032"/>
                  </a:lnTo>
                  <a:cubicBezTo>
                    <a:pt x="600964" y="2032"/>
                    <a:pt x="609473" y="10541"/>
                    <a:pt x="609600" y="20955"/>
                  </a:cubicBezTo>
                  <a:cubicBezTo>
                    <a:pt x="609727" y="31369"/>
                    <a:pt x="601091" y="40005"/>
                    <a:pt x="590677" y="40132"/>
                  </a:cubicBezTo>
                  <a:lnTo>
                    <a:pt x="552577" y="40259"/>
                  </a:lnTo>
                  <a:cubicBezTo>
                    <a:pt x="542036" y="40259"/>
                    <a:pt x="533527" y="31750"/>
                    <a:pt x="533400" y="21336"/>
                  </a:cubicBezTo>
                  <a:cubicBezTo>
                    <a:pt x="533273" y="10922"/>
                    <a:pt x="541909" y="2159"/>
                    <a:pt x="552323" y="2159"/>
                  </a:cubicBezTo>
                  <a:close/>
                  <a:moveTo>
                    <a:pt x="628523" y="1905"/>
                  </a:moveTo>
                  <a:lnTo>
                    <a:pt x="666623" y="1778"/>
                  </a:lnTo>
                  <a:cubicBezTo>
                    <a:pt x="677164" y="1651"/>
                    <a:pt x="685800" y="10160"/>
                    <a:pt x="685800" y="20701"/>
                  </a:cubicBezTo>
                  <a:cubicBezTo>
                    <a:pt x="685800" y="31242"/>
                    <a:pt x="677291" y="39751"/>
                    <a:pt x="666877" y="39878"/>
                  </a:cubicBezTo>
                  <a:lnTo>
                    <a:pt x="628777" y="40005"/>
                  </a:lnTo>
                  <a:cubicBezTo>
                    <a:pt x="618236" y="40005"/>
                    <a:pt x="609727" y="31496"/>
                    <a:pt x="609600" y="21082"/>
                  </a:cubicBezTo>
                  <a:cubicBezTo>
                    <a:pt x="609473" y="10668"/>
                    <a:pt x="618109" y="1905"/>
                    <a:pt x="628523" y="1778"/>
                  </a:cubicBezTo>
                  <a:close/>
                  <a:moveTo>
                    <a:pt x="704723" y="1524"/>
                  </a:moveTo>
                  <a:lnTo>
                    <a:pt x="742823" y="1397"/>
                  </a:lnTo>
                  <a:cubicBezTo>
                    <a:pt x="753364" y="1397"/>
                    <a:pt x="761873" y="9906"/>
                    <a:pt x="762000" y="20320"/>
                  </a:cubicBezTo>
                  <a:cubicBezTo>
                    <a:pt x="762127" y="30734"/>
                    <a:pt x="753491" y="39370"/>
                    <a:pt x="743077" y="39497"/>
                  </a:cubicBezTo>
                  <a:lnTo>
                    <a:pt x="704977" y="39624"/>
                  </a:lnTo>
                  <a:cubicBezTo>
                    <a:pt x="694436" y="39624"/>
                    <a:pt x="685927" y="31115"/>
                    <a:pt x="685800" y="20701"/>
                  </a:cubicBezTo>
                  <a:cubicBezTo>
                    <a:pt x="685673" y="10287"/>
                    <a:pt x="694309" y="1651"/>
                    <a:pt x="704723" y="1524"/>
                  </a:cubicBezTo>
                  <a:close/>
                  <a:moveTo>
                    <a:pt x="780923" y="1270"/>
                  </a:moveTo>
                  <a:lnTo>
                    <a:pt x="819023" y="1143"/>
                  </a:lnTo>
                  <a:cubicBezTo>
                    <a:pt x="829564" y="1143"/>
                    <a:pt x="838073" y="9652"/>
                    <a:pt x="838200" y="20066"/>
                  </a:cubicBezTo>
                  <a:cubicBezTo>
                    <a:pt x="838327" y="30480"/>
                    <a:pt x="829691" y="39116"/>
                    <a:pt x="819277" y="39243"/>
                  </a:cubicBezTo>
                  <a:lnTo>
                    <a:pt x="781177" y="39370"/>
                  </a:lnTo>
                  <a:cubicBezTo>
                    <a:pt x="770636" y="39370"/>
                    <a:pt x="762127" y="30861"/>
                    <a:pt x="762000" y="20447"/>
                  </a:cubicBezTo>
                  <a:cubicBezTo>
                    <a:pt x="761873" y="10033"/>
                    <a:pt x="770509" y="1270"/>
                    <a:pt x="780923" y="1270"/>
                  </a:cubicBezTo>
                  <a:close/>
                  <a:moveTo>
                    <a:pt x="857123" y="1016"/>
                  </a:moveTo>
                  <a:lnTo>
                    <a:pt x="895223" y="889"/>
                  </a:lnTo>
                  <a:cubicBezTo>
                    <a:pt x="905764" y="889"/>
                    <a:pt x="914273" y="9398"/>
                    <a:pt x="914400" y="19812"/>
                  </a:cubicBezTo>
                  <a:cubicBezTo>
                    <a:pt x="914527" y="30226"/>
                    <a:pt x="905891" y="38862"/>
                    <a:pt x="895477" y="38989"/>
                  </a:cubicBezTo>
                  <a:lnTo>
                    <a:pt x="857377" y="39116"/>
                  </a:lnTo>
                  <a:cubicBezTo>
                    <a:pt x="846836" y="39116"/>
                    <a:pt x="838327" y="30607"/>
                    <a:pt x="838200" y="20193"/>
                  </a:cubicBezTo>
                  <a:cubicBezTo>
                    <a:pt x="838073" y="9779"/>
                    <a:pt x="846709" y="1016"/>
                    <a:pt x="857123" y="1016"/>
                  </a:cubicBezTo>
                  <a:close/>
                  <a:moveTo>
                    <a:pt x="933323" y="762"/>
                  </a:moveTo>
                  <a:lnTo>
                    <a:pt x="971423" y="635"/>
                  </a:lnTo>
                  <a:cubicBezTo>
                    <a:pt x="981964" y="635"/>
                    <a:pt x="990473" y="9144"/>
                    <a:pt x="990600" y="19558"/>
                  </a:cubicBezTo>
                  <a:cubicBezTo>
                    <a:pt x="990727" y="29972"/>
                    <a:pt x="982091" y="38608"/>
                    <a:pt x="971677" y="38735"/>
                  </a:cubicBezTo>
                  <a:lnTo>
                    <a:pt x="933577" y="38862"/>
                  </a:lnTo>
                  <a:cubicBezTo>
                    <a:pt x="923036" y="38862"/>
                    <a:pt x="914527" y="30353"/>
                    <a:pt x="914400" y="19939"/>
                  </a:cubicBezTo>
                  <a:cubicBezTo>
                    <a:pt x="914273" y="9525"/>
                    <a:pt x="922909" y="762"/>
                    <a:pt x="933323" y="762"/>
                  </a:cubicBezTo>
                  <a:close/>
                  <a:moveTo>
                    <a:pt x="1009523" y="508"/>
                  </a:moveTo>
                  <a:lnTo>
                    <a:pt x="1047623" y="381"/>
                  </a:lnTo>
                  <a:cubicBezTo>
                    <a:pt x="1058164" y="381"/>
                    <a:pt x="1066673" y="8890"/>
                    <a:pt x="1066800" y="19304"/>
                  </a:cubicBezTo>
                  <a:cubicBezTo>
                    <a:pt x="1066927" y="29718"/>
                    <a:pt x="1058291" y="38354"/>
                    <a:pt x="1047877" y="38481"/>
                  </a:cubicBezTo>
                  <a:lnTo>
                    <a:pt x="1009777" y="38608"/>
                  </a:lnTo>
                  <a:cubicBezTo>
                    <a:pt x="999236" y="38608"/>
                    <a:pt x="990727" y="30099"/>
                    <a:pt x="990600" y="19685"/>
                  </a:cubicBezTo>
                  <a:cubicBezTo>
                    <a:pt x="990473" y="9271"/>
                    <a:pt x="999109" y="508"/>
                    <a:pt x="1009523" y="381"/>
                  </a:cubicBezTo>
                  <a:close/>
                  <a:moveTo>
                    <a:pt x="1085723" y="127"/>
                  </a:moveTo>
                  <a:lnTo>
                    <a:pt x="1123823" y="0"/>
                  </a:lnTo>
                  <a:cubicBezTo>
                    <a:pt x="1134364" y="0"/>
                    <a:pt x="1143000" y="8509"/>
                    <a:pt x="1143000" y="19050"/>
                  </a:cubicBezTo>
                  <a:cubicBezTo>
                    <a:pt x="1143000" y="29591"/>
                    <a:pt x="1134491" y="38100"/>
                    <a:pt x="1123950" y="38100"/>
                  </a:cubicBezTo>
                  <a:lnTo>
                    <a:pt x="1085850" y="38227"/>
                  </a:lnTo>
                  <a:cubicBezTo>
                    <a:pt x="1075309" y="38227"/>
                    <a:pt x="1066800" y="29718"/>
                    <a:pt x="1066673" y="19304"/>
                  </a:cubicBezTo>
                  <a:cubicBezTo>
                    <a:pt x="1066546" y="8890"/>
                    <a:pt x="1075309" y="127"/>
                    <a:pt x="1085723" y="127"/>
                  </a:cubicBezTo>
                  <a:close/>
                  <a:moveTo>
                    <a:pt x="18923" y="4064"/>
                  </a:moveTo>
                  <a:lnTo>
                    <a:pt x="57023" y="3937"/>
                  </a:lnTo>
                  <a:cubicBezTo>
                    <a:pt x="67564" y="3937"/>
                    <a:pt x="76200" y="12446"/>
                    <a:pt x="76200" y="22860"/>
                  </a:cubicBezTo>
                  <a:cubicBezTo>
                    <a:pt x="76200" y="33274"/>
                    <a:pt x="67691" y="41910"/>
                    <a:pt x="57277" y="42037"/>
                  </a:cubicBezTo>
                  <a:lnTo>
                    <a:pt x="19177" y="42164"/>
                  </a:lnTo>
                  <a:cubicBezTo>
                    <a:pt x="8636" y="42164"/>
                    <a:pt x="0" y="33655"/>
                    <a:pt x="0" y="23241"/>
                  </a:cubicBezTo>
                  <a:cubicBezTo>
                    <a:pt x="0" y="12827"/>
                    <a:pt x="8509" y="4064"/>
                    <a:pt x="18923" y="4064"/>
                  </a:cubicBezTo>
                  <a:close/>
                </a:path>
              </a:pathLst>
            </a:custGeom>
            <a:solidFill>
              <a:srgbClr val="035D61"/>
            </a:solidFill>
          </p:spPr>
        </p:sp>
      </p:grpSp>
      <p:sp>
        <p:nvSpPr>
          <p:cNvPr name="Freeform 11" id="11"/>
          <p:cNvSpPr/>
          <p:nvPr/>
        </p:nvSpPr>
        <p:spPr>
          <a:xfrm flipH="false" flipV="false" rot="0">
            <a:off x="0" y="276668"/>
            <a:ext cx="18288000" cy="1676251"/>
          </a:xfrm>
          <a:custGeom>
            <a:avLst/>
            <a:gdLst/>
            <a:ahLst/>
            <a:cxnLst/>
            <a:rect r="r" b="b" t="t" l="l"/>
            <a:pathLst>
              <a:path h="1676251" w="18288000">
                <a:moveTo>
                  <a:pt x="0" y="0"/>
                </a:moveTo>
                <a:lnTo>
                  <a:pt x="18288000" y="0"/>
                </a:lnTo>
                <a:lnTo>
                  <a:pt x="18288000" y="1676251"/>
                </a:lnTo>
                <a:lnTo>
                  <a:pt x="0" y="16762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015412" y="831826"/>
            <a:ext cx="11635763" cy="918210"/>
          </a:xfrm>
          <a:prstGeom prst="rect">
            <a:avLst/>
          </a:prstGeom>
        </p:spPr>
        <p:txBody>
          <a:bodyPr anchor="t" rtlCol="false" tIns="0" lIns="0" bIns="0" rIns="0">
            <a:spAutoFit/>
          </a:bodyPr>
          <a:lstStyle/>
          <a:p>
            <a:pPr algn="l">
              <a:lnSpc>
                <a:spcPts val="7560"/>
              </a:lnSpc>
            </a:pPr>
            <a:r>
              <a:rPr lang="en-US" sz="7200" b="true">
                <a:solidFill>
                  <a:srgbClr val="FFFFFF"/>
                </a:solidFill>
                <a:latin typeface="Arimo Bold"/>
                <a:ea typeface="Arimo Bold"/>
                <a:cs typeface="Arimo Bold"/>
                <a:sym typeface="Arimo Bold"/>
              </a:rPr>
              <a:t>MACHINE LEARNING</a:t>
            </a:r>
          </a:p>
        </p:txBody>
      </p:sp>
      <p:sp>
        <p:nvSpPr>
          <p:cNvPr name="TextBox 13" id="13"/>
          <p:cNvSpPr txBox="true"/>
          <p:nvPr/>
        </p:nvSpPr>
        <p:spPr>
          <a:xfrm rot="0">
            <a:off x="16529819" y="9336355"/>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276" y="-365558"/>
            <a:ext cx="18602276" cy="6552483"/>
          </a:xfrm>
          <a:custGeom>
            <a:avLst/>
            <a:gdLst/>
            <a:ahLst/>
            <a:cxnLst/>
            <a:rect r="r" b="b" t="t" l="l"/>
            <a:pathLst>
              <a:path h="6552483" w="18602276">
                <a:moveTo>
                  <a:pt x="0" y="0"/>
                </a:moveTo>
                <a:lnTo>
                  <a:pt x="18602276" y="0"/>
                </a:lnTo>
                <a:lnTo>
                  <a:pt x="18602276" y="6552483"/>
                </a:lnTo>
                <a:lnTo>
                  <a:pt x="0" y="65524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16783" y="1087065"/>
            <a:ext cx="10677408" cy="10677408"/>
          </a:xfrm>
          <a:custGeom>
            <a:avLst/>
            <a:gdLst/>
            <a:ahLst/>
            <a:cxnLst/>
            <a:rect r="r" b="b" t="t" l="l"/>
            <a:pathLst>
              <a:path h="10677408" w="10677408">
                <a:moveTo>
                  <a:pt x="0" y="0"/>
                </a:moveTo>
                <a:lnTo>
                  <a:pt x="10677409" y="0"/>
                </a:lnTo>
                <a:lnTo>
                  <a:pt x="10677409" y="10677409"/>
                </a:lnTo>
                <a:lnTo>
                  <a:pt x="0" y="10677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2117" y="8799515"/>
            <a:ext cx="3638011" cy="458785"/>
            <a:chOff x="0" y="0"/>
            <a:chExt cx="4850681" cy="611713"/>
          </a:xfrm>
        </p:grpSpPr>
        <p:sp>
          <p:nvSpPr>
            <p:cNvPr name="Freeform 5" id="5"/>
            <p:cNvSpPr/>
            <p:nvPr/>
          </p:nvSpPr>
          <p:spPr>
            <a:xfrm flipH="false" flipV="false" rot="0">
              <a:off x="0" y="0"/>
              <a:ext cx="4850638" cy="611759"/>
            </a:xfrm>
            <a:custGeom>
              <a:avLst/>
              <a:gdLst/>
              <a:ahLst/>
              <a:cxnLst/>
              <a:rect r="r" b="b" t="t" l="l"/>
              <a:pathLst>
                <a:path h="611759" w="4850638">
                  <a:moveTo>
                    <a:pt x="0" y="0"/>
                  </a:moveTo>
                  <a:lnTo>
                    <a:pt x="4850638" y="0"/>
                  </a:lnTo>
                  <a:lnTo>
                    <a:pt x="4850638" y="611759"/>
                  </a:lnTo>
                  <a:lnTo>
                    <a:pt x="0" y="611759"/>
                  </a:lnTo>
                  <a:lnTo>
                    <a:pt x="0" y="0"/>
                  </a:lnTo>
                  <a:close/>
                </a:path>
              </a:pathLst>
            </a:custGeom>
            <a:blipFill>
              <a:blip r:embed="rId6"/>
              <a:stretch>
                <a:fillRect l="0" t="-28707" r="0" b="-28700"/>
              </a:stretch>
            </a:blipFill>
          </p:spPr>
        </p:sp>
      </p:grpSp>
      <p:grpSp>
        <p:nvGrpSpPr>
          <p:cNvPr name="Group 6" id="6"/>
          <p:cNvGrpSpPr/>
          <p:nvPr/>
        </p:nvGrpSpPr>
        <p:grpSpPr>
          <a:xfrm rot="0">
            <a:off x="5247745" y="8799515"/>
            <a:ext cx="3638011" cy="458785"/>
            <a:chOff x="0" y="0"/>
            <a:chExt cx="4850681" cy="611713"/>
          </a:xfrm>
        </p:grpSpPr>
        <p:sp>
          <p:nvSpPr>
            <p:cNvPr name="Freeform 7" id="7"/>
            <p:cNvSpPr/>
            <p:nvPr/>
          </p:nvSpPr>
          <p:spPr>
            <a:xfrm flipH="false" flipV="false" rot="0">
              <a:off x="0" y="0"/>
              <a:ext cx="4850638" cy="611759"/>
            </a:xfrm>
            <a:custGeom>
              <a:avLst/>
              <a:gdLst/>
              <a:ahLst/>
              <a:cxnLst/>
              <a:rect r="r" b="b" t="t" l="l"/>
              <a:pathLst>
                <a:path h="611759" w="4850638">
                  <a:moveTo>
                    <a:pt x="0" y="0"/>
                  </a:moveTo>
                  <a:lnTo>
                    <a:pt x="4850638" y="0"/>
                  </a:lnTo>
                  <a:lnTo>
                    <a:pt x="4850638" y="611759"/>
                  </a:lnTo>
                  <a:lnTo>
                    <a:pt x="0" y="611759"/>
                  </a:lnTo>
                  <a:lnTo>
                    <a:pt x="0" y="0"/>
                  </a:lnTo>
                  <a:close/>
                </a:path>
              </a:pathLst>
            </a:custGeom>
            <a:blipFill>
              <a:blip r:embed="rId6"/>
              <a:stretch>
                <a:fillRect l="0" t="-28707" r="0" b="-28700"/>
              </a:stretch>
            </a:blipFill>
          </p:spPr>
        </p:sp>
      </p:grpSp>
      <p:grpSp>
        <p:nvGrpSpPr>
          <p:cNvPr name="Group 8" id="8"/>
          <p:cNvGrpSpPr/>
          <p:nvPr/>
        </p:nvGrpSpPr>
        <p:grpSpPr>
          <a:xfrm rot="0">
            <a:off x="9405832" y="8799515"/>
            <a:ext cx="3638011" cy="458785"/>
            <a:chOff x="0" y="0"/>
            <a:chExt cx="4850681" cy="611713"/>
          </a:xfrm>
        </p:grpSpPr>
        <p:sp>
          <p:nvSpPr>
            <p:cNvPr name="Freeform 9" id="9"/>
            <p:cNvSpPr/>
            <p:nvPr/>
          </p:nvSpPr>
          <p:spPr>
            <a:xfrm flipH="false" flipV="false" rot="0">
              <a:off x="0" y="0"/>
              <a:ext cx="4850638" cy="611759"/>
            </a:xfrm>
            <a:custGeom>
              <a:avLst/>
              <a:gdLst/>
              <a:ahLst/>
              <a:cxnLst/>
              <a:rect r="r" b="b" t="t" l="l"/>
              <a:pathLst>
                <a:path h="611759" w="4850638">
                  <a:moveTo>
                    <a:pt x="0" y="0"/>
                  </a:moveTo>
                  <a:lnTo>
                    <a:pt x="4850638" y="0"/>
                  </a:lnTo>
                  <a:lnTo>
                    <a:pt x="4850638" y="611759"/>
                  </a:lnTo>
                  <a:lnTo>
                    <a:pt x="0" y="611759"/>
                  </a:lnTo>
                  <a:lnTo>
                    <a:pt x="0" y="0"/>
                  </a:lnTo>
                  <a:close/>
                </a:path>
              </a:pathLst>
            </a:custGeom>
            <a:blipFill>
              <a:blip r:embed="rId6"/>
              <a:stretch>
                <a:fillRect l="0" t="-28707" r="0" b="-28700"/>
              </a:stretch>
            </a:blipFill>
          </p:spPr>
        </p:sp>
      </p:grpSp>
      <p:grpSp>
        <p:nvGrpSpPr>
          <p:cNvPr name="Group 10" id="10"/>
          <p:cNvGrpSpPr/>
          <p:nvPr/>
        </p:nvGrpSpPr>
        <p:grpSpPr>
          <a:xfrm rot="0">
            <a:off x="13567718" y="8735378"/>
            <a:ext cx="3638011" cy="458785"/>
            <a:chOff x="0" y="0"/>
            <a:chExt cx="4850681" cy="611713"/>
          </a:xfrm>
        </p:grpSpPr>
        <p:sp>
          <p:nvSpPr>
            <p:cNvPr name="Freeform 11" id="11"/>
            <p:cNvSpPr/>
            <p:nvPr/>
          </p:nvSpPr>
          <p:spPr>
            <a:xfrm flipH="false" flipV="false" rot="0">
              <a:off x="0" y="0"/>
              <a:ext cx="4850638" cy="611759"/>
            </a:xfrm>
            <a:custGeom>
              <a:avLst/>
              <a:gdLst/>
              <a:ahLst/>
              <a:cxnLst/>
              <a:rect r="r" b="b" t="t" l="l"/>
              <a:pathLst>
                <a:path h="611759" w="4850638">
                  <a:moveTo>
                    <a:pt x="0" y="0"/>
                  </a:moveTo>
                  <a:lnTo>
                    <a:pt x="4850638" y="0"/>
                  </a:lnTo>
                  <a:lnTo>
                    <a:pt x="4850638" y="611759"/>
                  </a:lnTo>
                  <a:lnTo>
                    <a:pt x="0" y="611759"/>
                  </a:lnTo>
                  <a:lnTo>
                    <a:pt x="0" y="0"/>
                  </a:lnTo>
                  <a:close/>
                </a:path>
              </a:pathLst>
            </a:custGeom>
            <a:blipFill>
              <a:blip r:embed="rId6"/>
              <a:stretch>
                <a:fillRect l="0" t="-28707" r="0" b="-28700"/>
              </a:stretch>
            </a:blipFill>
          </p:spPr>
        </p:sp>
      </p:grpSp>
      <p:sp>
        <p:nvSpPr>
          <p:cNvPr name="Freeform 12" id="12"/>
          <p:cNvSpPr/>
          <p:nvPr/>
        </p:nvSpPr>
        <p:spPr>
          <a:xfrm flipH="false" flipV="false" rot="0">
            <a:off x="997430" y="1562905"/>
            <a:ext cx="3823984" cy="4478226"/>
          </a:xfrm>
          <a:custGeom>
            <a:avLst/>
            <a:gdLst/>
            <a:ahLst/>
            <a:cxnLst/>
            <a:rect r="r" b="b" t="t" l="l"/>
            <a:pathLst>
              <a:path h="4478226" w="3823984">
                <a:moveTo>
                  <a:pt x="0" y="0"/>
                </a:moveTo>
                <a:lnTo>
                  <a:pt x="3823984" y="0"/>
                </a:lnTo>
                <a:lnTo>
                  <a:pt x="3823984" y="4478226"/>
                </a:lnTo>
                <a:lnTo>
                  <a:pt x="0" y="4478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348891" y="2022437"/>
            <a:ext cx="3121063" cy="3206116"/>
            <a:chOff x="0" y="0"/>
            <a:chExt cx="4161417" cy="4274822"/>
          </a:xfrm>
        </p:grpSpPr>
        <p:sp>
          <p:nvSpPr>
            <p:cNvPr name="Freeform 14" id="14"/>
            <p:cNvSpPr/>
            <p:nvPr/>
          </p:nvSpPr>
          <p:spPr>
            <a:xfrm flipH="false" flipV="false" rot="0">
              <a:off x="0" y="0"/>
              <a:ext cx="4161536" cy="4274820"/>
            </a:xfrm>
            <a:custGeom>
              <a:avLst/>
              <a:gdLst/>
              <a:ahLst/>
              <a:cxnLst/>
              <a:rect r="r" b="b" t="t" l="l"/>
              <a:pathLst>
                <a:path h="4274820" w="4161536">
                  <a:moveTo>
                    <a:pt x="0" y="4008120"/>
                  </a:moveTo>
                  <a:lnTo>
                    <a:pt x="0" y="265811"/>
                  </a:lnTo>
                  <a:cubicBezTo>
                    <a:pt x="0" y="118872"/>
                    <a:pt x="115697" y="0"/>
                    <a:pt x="258826" y="0"/>
                  </a:cubicBezTo>
                  <a:lnTo>
                    <a:pt x="3903472" y="0"/>
                  </a:lnTo>
                  <a:cubicBezTo>
                    <a:pt x="4045839" y="0"/>
                    <a:pt x="4161536" y="118872"/>
                    <a:pt x="4161536" y="265811"/>
                  </a:cubicBezTo>
                  <a:lnTo>
                    <a:pt x="4161536" y="4009009"/>
                  </a:lnTo>
                  <a:cubicBezTo>
                    <a:pt x="4161536" y="4156075"/>
                    <a:pt x="4045839" y="4274820"/>
                    <a:pt x="3902710" y="4274820"/>
                  </a:cubicBezTo>
                  <a:lnTo>
                    <a:pt x="258826" y="4274820"/>
                  </a:lnTo>
                  <a:cubicBezTo>
                    <a:pt x="115697" y="4273931"/>
                    <a:pt x="0" y="4155186"/>
                    <a:pt x="0" y="4008120"/>
                  </a:cubicBezTo>
                  <a:close/>
                </a:path>
              </a:pathLst>
            </a:custGeom>
            <a:blipFill>
              <a:blip r:embed="rId9"/>
              <a:stretch>
                <a:fillRect l="0" t="-23010" r="2" b="-23010"/>
              </a:stretch>
            </a:blipFill>
          </p:spPr>
        </p:sp>
      </p:grpSp>
      <p:sp>
        <p:nvSpPr>
          <p:cNvPr name="Freeform 15" id="15"/>
          <p:cNvSpPr/>
          <p:nvPr/>
        </p:nvSpPr>
        <p:spPr>
          <a:xfrm flipH="false" flipV="false" rot="0">
            <a:off x="5123050" y="1562905"/>
            <a:ext cx="3823984" cy="4478226"/>
          </a:xfrm>
          <a:custGeom>
            <a:avLst/>
            <a:gdLst/>
            <a:ahLst/>
            <a:cxnLst/>
            <a:rect r="r" b="b" t="t" l="l"/>
            <a:pathLst>
              <a:path h="4478226" w="3823984">
                <a:moveTo>
                  <a:pt x="0" y="0"/>
                </a:moveTo>
                <a:lnTo>
                  <a:pt x="3823984" y="0"/>
                </a:lnTo>
                <a:lnTo>
                  <a:pt x="3823984" y="4478226"/>
                </a:lnTo>
                <a:lnTo>
                  <a:pt x="0" y="4478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5474511" y="2106866"/>
            <a:ext cx="3121063" cy="3121687"/>
            <a:chOff x="0" y="0"/>
            <a:chExt cx="4161417" cy="4162250"/>
          </a:xfrm>
        </p:grpSpPr>
        <p:sp>
          <p:nvSpPr>
            <p:cNvPr name="Freeform 17" id="17"/>
            <p:cNvSpPr/>
            <p:nvPr/>
          </p:nvSpPr>
          <p:spPr>
            <a:xfrm flipH="false" flipV="false" rot="0">
              <a:off x="0" y="0"/>
              <a:ext cx="4161536" cy="4162298"/>
            </a:xfrm>
            <a:custGeom>
              <a:avLst/>
              <a:gdLst/>
              <a:ahLst/>
              <a:cxnLst/>
              <a:rect r="r" b="b" t="t" l="l"/>
              <a:pathLst>
                <a:path h="4162298" w="4161536">
                  <a:moveTo>
                    <a:pt x="0" y="3902583"/>
                  </a:moveTo>
                  <a:lnTo>
                    <a:pt x="0" y="258826"/>
                  </a:lnTo>
                  <a:cubicBezTo>
                    <a:pt x="0" y="115697"/>
                    <a:pt x="115697" y="0"/>
                    <a:pt x="258826" y="0"/>
                  </a:cubicBezTo>
                  <a:lnTo>
                    <a:pt x="3903472" y="0"/>
                  </a:lnTo>
                  <a:cubicBezTo>
                    <a:pt x="4045839" y="0"/>
                    <a:pt x="4161536" y="115697"/>
                    <a:pt x="4161536" y="258826"/>
                  </a:cubicBezTo>
                  <a:lnTo>
                    <a:pt x="4161536" y="3903472"/>
                  </a:lnTo>
                  <a:cubicBezTo>
                    <a:pt x="4161536" y="4046601"/>
                    <a:pt x="4045839" y="4162298"/>
                    <a:pt x="3902710" y="4162298"/>
                  </a:cubicBezTo>
                  <a:lnTo>
                    <a:pt x="258826" y="4162298"/>
                  </a:lnTo>
                  <a:cubicBezTo>
                    <a:pt x="115697" y="4161409"/>
                    <a:pt x="0" y="4045712"/>
                    <a:pt x="0" y="3902583"/>
                  </a:cubicBezTo>
                  <a:close/>
                </a:path>
              </a:pathLst>
            </a:custGeom>
            <a:blipFill>
              <a:blip r:embed="rId10"/>
              <a:stretch>
                <a:fillRect l="-9" t="0" r="-7" b="1"/>
              </a:stretch>
            </a:blipFill>
          </p:spPr>
        </p:sp>
      </p:grpSp>
      <p:sp>
        <p:nvSpPr>
          <p:cNvPr name="Freeform 18" id="18"/>
          <p:cNvSpPr/>
          <p:nvPr/>
        </p:nvSpPr>
        <p:spPr>
          <a:xfrm flipH="false" flipV="false" rot="0">
            <a:off x="9253103" y="1638625"/>
            <a:ext cx="3852018" cy="4478226"/>
          </a:xfrm>
          <a:custGeom>
            <a:avLst/>
            <a:gdLst/>
            <a:ahLst/>
            <a:cxnLst/>
            <a:rect r="r" b="b" t="t" l="l"/>
            <a:pathLst>
              <a:path h="4478226" w="3852018">
                <a:moveTo>
                  <a:pt x="0" y="0"/>
                </a:moveTo>
                <a:lnTo>
                  <a:pt x="3852018" y="0"/>
                </a:lnTo>
                <a:lnTo>
                  <a:pt x="3852018" y="4478226"/>
                </a:lnTo>
                <a:lnTo>
                  <a:pt x="0" y="44782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p:nvPr/>
        </p:nvGrpSpPr>
        <p:grpSpPr>
          <a:xfrm rot="0">
            <a:off x="9664306" y="2022437"/>
            <a:ext cx="3121063" cy="3121687"/>
            <a:chOff x="0" y="0"/>
            <a:chExt cx="4161417" cy="4162250"/>
          </a:xfrm>
        </p:grpSpPr>
        <p:sp>
          <p:nvSpPr>
            <p:cNvPr name="Freeform 20" id="20"/>
            <p:cNvSpPr/>
            <p:nvPr/>
          </p:nvSpPr>
          <p:spPr>
            <a:xfrm flipH="false" flipV="false" rot="0">
              <a:off x="0" y="0"/>
              <a:ext cx="4161536" cy="4162298"/>
            </a:xfrm>
            <a:custGeom>
              <a:avLst/>
              <a:gdLst/>
              <a:ahLst/>
              <a:cxnLst/>
              <a:rect r="r" b="b" t="t" l="l"/>
              <a:pathLst>
                <a:path h="4162298" w="4161536">
                  <a:moveTo>
                    <a:pt x="0" y="3902583"/>
                  </a:moveTo>
                  <a:lnTo>
                    <a:pt x="0" y="258826"/>
                  </a:lnTo>
                  <a:cubicBezTo>
                    <a:pt x="0" y="115697"/>
                    <a:pt x="115697" y="0"/>
                    <a:pt x="258826" y="0"/>
                  </a:cubicBezTo>
                  <a:lnTo>
                    <a:pt x="3903472" y="0"/>
                  </a:lnTo>
                  <a:cubicBezTo>
                    <a:pt x="4045839" y="0"/>
                    <a:pt x="4161536" y="115697"/>
                    <a:pt x="4161536" y="258826"/>
                  </a:cubicBezTo>
                  <a:lnTo>
                    <a:pt x="4161536" y="3903472"/>
                  </a:lnTo>
                  <a:cubicBezTo>
                    <a:pt x="4161536" y="4046601"/>
                    <a:pt x="4045839" y="4162298"/>
                    <a:pt x="3902710" y="4162298"/>
                  </a:cubicBezTo>
                  <a:lnTo>
                    <a:pt x="258826" y="4162298"/>
                  </a:lnTo>
                  <a:cubicBezTo>
                    <a:pt x="115697" y="4161409"/>
                    <a:pt x="0" y="4045712"/>
                    <a:pt x="0" y="3902583"/>
                  </a:cubicBezTo>
                  <a:close/>
                </a:path>
              </a:pathLst>
            </a:custGeom>
            <a:blipFill>
              <a:blip r:embed="rId13"/>
              <a:stretch>
                <a:fillRect l="-9" t="0" r="-7" b="1"/>
              </a:stretch>
            </a:blipFill>
          </p:spPr>
        </p:sp>
      </p:grpSp>
      <p:grpSp>
        <p:nvGrpSpPr>
          <p:cNvPr name="Group 21" id="21"/>
          <p:cNvGrpSpPr/>
          <p:nvPr/>
        </p:nvGrpSpPr>
        <p:grpSpPr>
          <a:xfrm rot="0">
            <a:off x="5820408" y="5348498"/>
            <a:ext cx="2550458" cy="539057"/>
            <a:chOff x="0" y="0"/>
            <a:chExt cx="3400611" cy="718743"/>
          </a:xfrm>
        </p:grpSpPr>
        <p:sp>
          <p:nvSpPr>
            <p:cNvPr name="Freeform 22" id="22"/>
            <p:cNvSpPr/>
            <p:nvPr/>
          </p:nvSpPr>
          <p:spPr>
            <a:xfrm flipH="false" flipV="false" rot="0">
              <a:off x="0" y="0"/>
              <a:ext cx="3400552" cy="718693"/>
            </a:xfrm>
            <a:custGeom>
              <a:avLst/>
              <a:gdLst/>
              <a:ahLst/>
              <a:cxnLst/>
              <a:rect r="r" b="b" t="t" l="l"/>
              <a:pathLst>
                <a:path h="718693" w="3400552">
                  <a:moveTo>
                    <a:pt x="218440" y="0"/>
                  </a:moveTo>
                  <a:lnTo>
                    <a:pt x="3182112" y="0"/>
                  </a:lnTo>
                  <a:cubicBezTo>
                    <a:pt x="3240024" y="0"/>
                    <a:pt x="3295650" y="22987"/>
                    <a:pt x="3336544" y="64008"/>
                  </a:cubicBezTo>
                  <a:cubicBezTo>
                    <a:pt x="3377438" y="105029"/>
                    <a:pt x="3400552" y="160528"/>
                    <a:pt x="3400552" y="218440"/>
                  </a:cubicBezTo>
                  <a:lnTo>
                    <a:pt x="3400552" y="500253"/>
                  </a:lnTo>
                  <a:cubicBezTo>
                    <a:pt x="3400552" y="558165"/>
                    <a:pt x="3377565" y="613791"/>
                    <a:pt x="3336544" y="654685"/>
                  </a:cubicBezTo>
                  <a:cubicBezTo>
                    <a:pt x="3295523" y="695579"/>
                    <a:pt x="3240024" y="718693"/>
                    <a:pt x="3182112" y="718693"/>
                  </a:cubicBezTo>
                  <a:lnTo>
                    <a:pt x="218440" y="718693"/>
                  </a:lnTo>
                  <a:cubicBezTo>
                    <a:pt x="160528" y="718693"/>
                    <a:pt x="104902" y="695706"/>
                    <a:pt x="64008" y="654685"/>
                  </a:cubicBezTo>
                  <a:cubicBezTo>
                    <a:pt x="23114" y="613664"/>
                    <a:pt x="0" y="558165"/>
                    <a:pt x="0" y="500253"/>
                  </a:cubicBezTo>
                  <a:lnTo>
                    <a:pt x="0" y="218440"/>
                  </a:lnTo>
                  <a:cubicBezTo>
                    <a:pt x="0" y="160528"/>
                    <a:pt x="22987" y="104902"/>
                    <a:pt x="64008" y="64008"/>
                  </a:cubicBezTo>
                  <a:cubicBezTo>
                    <a:pt x="105029" y="23114"/>
                    <a:pt x="160528" y="0"/>
                    <a:pt x="218440" y="0"/>
                  </a:cubicBezTo>
                  <a:close/>
                </a:path>
              </a:pathLst>
            </a:custGeom>
            <a:solidFill>
              <a:srgbClr val="106861"/>
            </a:solidFill>
          </p:spPr>
        </p:sp>
      </p:grpSp>
      <p:sp>
        <p:nvSpPr>
          <p:cNvPr name="TextBox 23" id="23"/>
          <p:cNvSpPr txBox="true"/>
          <p:nvPr/>
        </p:nvSpPr>
        <p:spPr>
          <a:xfrm rot="0">
            <a:off x="5820408" y="5282303"/>
            <a:ext cx="2550458" cy="605252"/>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Yayra Joyce Osafo</a:t>
            </a:r>
          </a:p>
        </p:txBody>
      </p:sp>
      <p:sp>
        <p:nvSpPr>
          <p:cNvPr name="Freeform 24" id="24"/>
          <p:cNvSpPr/>
          <p:nvPr/>
        </p:nvSpPr>
        <p:spPr>
          <a:xfrm flipH="false" flipV="false" rot="0">
            <a:off x="13411190" y="1677678"/>
            <a:ext cx="3855817" cy="4478226"/>
          </a:xfrm>
          <a:custGeom>
            <a:avLst/>
            <a:gdLst/>
            <a:ahLst/>
            <a:cxnLst/>
            <a:rect r="r" b="b" t="t" l="l"/>
            <a:pathLst>
              <a:path h="4478226" w="3855817">
                <a:moveTo>
                  <a:pt x="0" y="0"/>
                </a:moveTo>
                <a:lnTo>
                  <a:pt x="3855817" y="0"/>
                </a:lnTo>
                <a:lnTo>
                  <a:pt x="3855817" y="4478226"/>
                </a:lnTo>
                <a:lnTo>
                  <a:pt x="0" y="44782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5" id="25"/>
          <p:cNvGrpSpPr/>
          <p:nvPr/>
        </p:nvGrpSpPr>
        <p:grpSpPr>
          <a:xfrm rot="0">
            <a:off x="13758218" y="2146262"/>
            <a:ext cx="3121063" cy="3202859"/>
            <a:chOff x="0" y="0"/>
            <a:chExt cx="4161417" cy="4270479"/>
          </a:xfrm>
        </p:grpSpPr>
        <p:sp>
          <p:nvSpPr>
            <p:cNvPr name="Freeform 26" id="26"/>
            <p:cNvSpPr/>
            <p:nvPr/>
          </p:nvSpPr>
          <p:spPr>
            <a:xfrm flipH="false" flipV="false" rot="0">
              <a:off x="0" y="0"/>
              <a:ext cx="4161536" cy="4270502"/>
            </a:xfrm>
            <a:custGeom>
              <a:avLst/>
              <a:gdLst/>
              <a:ahLst/>
              <a:cxnLst/>
              <a:rect r="r" b="b" t="t" l="l"/>
              <a:pathLst>
                <a:path h="4270502" w="4161536">
                  <a:moveTo>
                    <a:pt x="0" y="4004056"/>
                  </a:moveTo>
                  <a:lnTo>
                    <a:pt x="0" y="265557"/>
                  </a:lnTo>
                  <a:cubicBezTo>
                    <a:pt x="0" y="118745"/>
                    <a:pt x="115697" y="0"/>
                    <a:pt x="258826" y="0"/>
                  </a:cubicBezTo>
                  <a:lnTo>
                    <a:pt x="3903472" y="0"/>
                  </a:lnTo>
                  <a:cubicBezTo>
                    <a:pt x="4045839" y="0"/>
                    <a:pt x="4161536" y="118745"/>
                    <a:pt x="4161536" y="265557"/>
                  </a:cubicBezTo>
                  <a:lnTo>
                    <a:pt x="4161536" y="4004945"/>
                  </a:lnTo>
                  <a:cubicBezTo>
                    <a:pt x="4161536" y="4151884"/>
                    <a:pt x="4045839" y="4270502"/>
                    <a:pt x="3902710" y="4270502"/>
                  </a:cubicBezTo>
                  <a:lnTo>
                    <a:pt x="258826" y="4270502"/>
                  </a:lnTo>
                  <a:cubicBezTo>
                    <a:pt x="115697" y="4269613"/>
                    <a:pt x="0" y="4150995"/>
                    <a:pt x="0" y="4004056"/>
                  </a:cubicBezTo>
                  <a:close/>
                </a:path>
              </a:pathLst>
            </a:custGeom>
            <a:blipFill>
              <a:blip r:embed="rId16"/>
              <a:stretch>
                <a:fillRect l="-1310" t="0" r="-1307" b="0"/>
              </a:stretch>
            </a:blipFill>
          </p:spPr>
        </p:sp>
      </p:grpSp>
      <p:grpSp>
        <p:nvGrpSpPr>
          <p:cNvPr name="Group 27" id="27"/>
          <p:cNvGrpSpPr/>
          <p:nvPr/>
        </p:nvGrpSpPr>
        <p:grpSpPr>
          <a:xfrm rot="0">
            <a:off x="1348891" y="5277955"/>
            <a:ext cx="2912408" cy="577157"/>
            <a:chOff x="0" y="0"/>
            <a:chExt cx="3883211" cy="769543"/>
          </a:xfrm>
        </p:grpSpPr>
        <p:sp>
          <p:nvSpPr>
            <p:cNvPr name="Freeform 28" id="28"/>
            <p:cNvSpPr/>
            <p:nvPr/>
          </p:nvSpPr>
          <p:spPr>
            <a:xfrm flipH="false" flipV="false" rot="0">
              <a:off x="0" y="0"/>
              <a:ext cx="3883152" cy="769493"/>
            </a:xfrm>
            <a:custGeom>
              <a:avLst/>
              <a:gdLst/>
              <a:ahLst/>
              <a:cxnLst/>
              <a:rect r="r" b="b" t="t" l="l"/>
              <a:pathLst>
                <a:path h="769493" w="3883152">
                  <a:moveTo>
                    <a:pt x="191262" y="0"/>
                  </a:moveTo>
                  <a:lnTo>
                    <a:pt x="3691890" y="0"/>
                  </a:lnTo>
                  <a:cubicBezTo>
                    <a:pt x="3797554" y="0"/>
                    <a:pt x="3883152" y="85598"/>
                    <a:pt x="3883152" y="191262"/>
                  </a:cubicBezTo>
                  <a:lnTo>
                    <a:pt x="3883152" y="578231"/>
                  </a:lnTo>
                  <a:cubicBezTo>
                    <a:pt x="3883152" y="629031"/>
                    <a:pt x="3862959" y="677672"/>
                    <a:pt x="3827145" y="713486"/>
                  </a:cubicBezTo>
                  <a:cubicBezTo>
                    <a:pt x="3791331" y="749300"/>
                    <a:pt x="3742563" y="769493"/>
                    <a:pt x="3691890" y="769493"/>
                  </a:cubicBezTo>
                  <a:lnTo>
                    <a:pt x="191262" y="769493"/>
                  </a:lnTo>
                  <a:cubicBezTo>
                    <a:pt x="140462" y="769493"/>
                    <a:pt x="91821" y="749300"/>
                    <a:pt x="56007" y="713486"/>
                  </a:cubicBezTo>
                  <a:cubicBezTo>
                    <a:pt x="20193" y="677672"/>
                    <a:pt x="0" y="629031"/>
                    <a:pt x="0" y="578231"/>
                  </a:cubicBezTo>
                  <a:lnTo>
                    <a:pt x="0" y="191262"/>
                  </a:lnTo>
                  <a:cubicBezTo>
                    <a:pt x="0" y="140462"/>
                    <a:pt x="20193" y="91821"/>
                    <a:pt x="56007" y="56007"/>
                  </a:cubicBezTo>
                  <a:cubicBezTo>
                    <a:pt x="91821" y="20193"/>
                    <a:pt x="140589" y="0"/>
                    <a:pt x="191262" y="0"/>
                  </a:cubicBezTo>
                  <a:close/>
                </a:path>
              </a:pathLst>
            </a:custGeom>
            <a:solidFill>
              <a:srgbClr val="106861"/>
            </a:solidFill>
          </p:spPr>
        </p:sp>
      </p:grpSp>
      <p:sp>
        <p:nvSpPr>
          <p:cNvPr name="TextBox 29" id="29"/>
          <p:cNvSpPr txBox="true"/>
          <p:nvPr/>
        </p:nvSpPr>
        <p:spPr>
          <a:xfrm rot="0">
            <a:off x="1348891" y="5211760"/>
            <a:ext cx="2912408" cy="643352"/>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Micheal Asante</a:t>
            </a:r>
          </a:p>
        </p:txBody>
      </p:sp>
      <p:grpSp>
        <p:nvGrpSpPr>
          <p:cNvPr name="Group 30" id="30"/>
          <p:cNvGrpSpPr/>
          <p:nvPr/>
        </p:nvGrpSpPr>
        <p:grpSpPr>
          <a:xfrm rot="0">
            <a:off x="14111494" y="5473412"/>
            <a:ext cx="2550458" cy="506441"/>
            <a:chOff x="0" y="0"/>
            <a:chExt cx="3400611" cy="675255"/>
          </a:xfrm>
        </p:grpSpPr>
        <p:sp>
          <p:nvSpPr>
            <p:cNvPr name="Freeform 31" id="31"/>
            <p:cNvSpPr/>
            <p:nvPr/>
          </p:nvSpPr>
          <p:spPr>
            <a:xfrm flipH="false" flipV="false" rot="0">
              <a:off x="0" y="0"/>
              <a:ext cx="3400552" cy="675259"/>
            </a:xfrm>
            <a:custGeom>
              <a:avLst/>
              <a:gdLst/>
              <a:ahLst/>
              <a:cxnLst/>
              <a:rect r="r" b="b" t="t" l="l"/>
              <a:pathLst>
                <a:path h="675259" w="3400552">
                  <a:moveTo>
                    <a:pt x="218440" y="0"/>
                  </a:moveTo>
                  <a:lnTo>
                    <a:pt x="3182112" y="0"/>
                  </a:lnTo>
                  <a:cubicBezTo>
                    <a:pt x="3240024" y="0"/>
                    <a:pt x="3295650" y="22987"/>
                    <a:pt x="3336544" y="64008"/>
                  </a:cubicBezTo>
                  <a:cubicBezTo>
                    <a:pt x="3377438" y="105029"/>
                    <a:pt x="3400552" y="160528"/>
                    <a:pt x="3400552" y="218440"/>
                  </a:cubicBezTo>
                  <a:lnTo>
                    <a:pt x="3400552" y="456819"/>
                  </a:lnTo>
                  <a:cubicBezTo>
                    <a:pt x="3400552" y="514731"/>
                    <a:pt x="3377565" y="570357"/>
                    <a:pt x="3336544" y="611251"/>
                  </a:cubicBezTo>
                  <a:cubicBezTo>
                    <a:pt x="3295523" y="652145"/>
                    <a:pt x="3240024" y="675259"/>
                    <a:pt x="3182112" y="675259"/>
                  </a:cubicBezTo>
                  <a:lnTo>
                    <a:pt x="218440" y="675259"/>
                  </a:lnTo>
                  <a:cubicBezTo>
                    <a:pt x="160528" y="675259"/>
                    <a:pt x="104902" y="652272"/>
                    <a:pt x="64008" y="611251"/>
                  </a:cubicBezTo>
                  <a:cubicBezTo>
                    <a:pt x="23114" y="570230"/>
                    <a:pt x="0" y="514731"/>
                    <a:pt x="0" y="456819"/>
                  </a:cubicBezTo>
                  <a:lnTo>
                    <a:pt x="0" y="218440"/>
                  </a:lnTo>
                  <a:cubicBezTo>
                    <a:pt x="0" y="160528"/>
                    <a:pt x="22987" y="104902"/>
                    <a:pt x="64008" y="64008"/>
                  </a:cubicBezTo>
                  <a:cubicBezTo>
                    <a:pt x="105029" y="23114"/>
                    <a:pt x="160528" y="0"/>
                    <a:pt x="218440" y="0"/>
                  </a:cubicBezTo>
                  <a:close/>
                </a:path>
              </a:pathLst>
            </a:custGeom>
            <a:solidFill>
              <a:srgbClr val="106861"/>
            </a:solidFill>
          </p:spPr>
        </p:sp>
      </p:grpSp>
      <p:sp>
        <p:nvSpPr>
          <p:cNvPr name="TextBox 32" id="32"/>
          <p:cNvSpPr txBox="true"/>
          <p:nvPr/>
        </p:nvSpPr>
        <p:spPr>
          <a:xfrm rot="0">
            <a:off x="14111494" y="5407217"/>
            <a:ext cx="2550458" cy="572636"/>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Emelia N.K. Quaye</a:t>
            </a:r>
          </a:p>
        </p:txBody>
      </p:sp>
      <p:grpSp>
        <p:nvGrpSpPr>
          <p:cNvPr name="Group 33" id="33"/>
          <p:cNvGrpSpPr/>
          <p:nvPr/>
        </p:nvGrpSpPr>
        <p:grpSpPr>
          <a:xfrm rot="0">
            <a:off x="9949609" y="5348498"/>
            <a:ext cx="2550458" cy="631356"/>
            <a:chOff x="0" y="0"/>
            <a:chExt cx="3400611" cy="841808"/>
          </a:xfrm>
        </p:grpSpPr>
        <p:sp>
          <p:nvSpPr>
            <p:cNvPr name="Freeform 34" id="34"/>
            <p:cNvSpPr/>
            <p:nvPr/>
          </p:nvSpPr>
          <p:spPr>
            <a:xfrm flipH="false" flipV="false" rot="0">
              <a:off x="0" y="0"/>
              <a:ext cx="3400552" cy="841756"/>
            </a:xfrm>
            <a:custGeom>
              <a:avLst/>
              <a:gdLst/>
              <a:ahLst/>
              <a:cxnLst/>
              <a:rect r="r" b="b" t="t" l="l"/>
              <a:pathLst>
                <a:path h="841756" w="3400552">
                  <a:moveTo>
                    <a:pt x="218440" y="0"/>
                  </a:moveTo>
                  <a:lnTo>
                    <a:pt x="3182112" y="0"/>
                  </a:lnTo>
                  <a:cubicBezTo>
                    <a:pt x="3240024" y="0"/>
                    <a:pt x="3295650" y="22987"/>
                    <a:pt x="3336544" y="64008"/>
                  </a:cubicBezTo>
                  <a:cubicBezTo>
                    <a:pt x="3377438" y="105029"/>
                    <a:pt x="3400552" y="160528"/>
                    <a:pt x="3400552" y="218440"/>
                  </a:cubicBezTo>
                  <a:lnTo>
                    <a:pt x="3400552" y="623316"/>
                  </a:lnTo>
                  <a:cubicBezTo>
                    <a:pt x="3400552" y="681228"/>
                    <a:pt x="3377565" y="736854"/>
                    <a:pt x="3336544" y="777748"/>
                  </a:cubicBezTo>
                  <a:cubicBezTo>
                    <a:pt x="3295523" y="818642"/>
                    <a:pt x="3240024" y="841756"/>
                    <a:pt x="3182112" y="841756"/>
                  </a:cubicBezTo>
                  <a:lnTo>
                    <a:pt x="218440" y="841756"/>
                  </a:lnTo>
                  <a:cubicBezTo>
                    <a:pt x="160528" y="841756"/>
                    <a:pt x="104902" y="818769"/>
                    <a:pt x="64008" y="777748"/>
                  </a:cubicBezTo>
                  <a:cubicBezTo>
                    <a:pt x="23114" y="736727"/>
                    <a:pt x="0" y="681228"/>
                    <a:pt x="0" y="623316"/>
                  </a:cubicBezTo>
                  <a:lnTo>
                    <a:pt x="0" y="218440"/>
                  </a:lnTo>
                  <a:cubicBezTo>
                    <a:pt x="0" y="160528"/>
                    <a:pt x="22987" y="104902"/>
                    <a:pt x="64008" y="64008"/>
                  </a:cubicBezTo>
                  <a:cubicBezTo>
                    <a:pt x="105029" y="23114"/>
                    <a:pt x="160528" y="0"/>
                    <a:pt x="218440" y="0"/>
                  </a:cubicBezTo>
                  <a:close/>
                </a:path>
              </a:pathLst>
            </a:custGeom>
            <a:solidFill>
              <a:srgbClr val="106861"/>
            </a:solidFill>
          </p:spPr>
        </p:sp>
      </p:grpSp>
      <p:sp>
        <p:nvSpPr>
          <p:cNvPr name="TextBox 35" id="35"/>
          <p:cNvSpPr txBox="true"/>
          <p:nvPr/>
        </p:nvSpPr>
        <p:spPr>
          <a:xfrm rot="0">
            <a:off x="9949609" y="5282303"/>
            <a:ext cx="2550458" cy="697551"/>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Ghansah  Abokomah</a:t>
            </a:r>
          </a:p>
        </p:txBody>
      </p:sp>
      <p:sp>
        <p:nvSpPr>
          <p:cNvPr name="Freeform 36" id="36"/>
          <p:cNvSpPr/>
          <p:nvPr/>
        </p:nvSpPr>
        <p:spPr>
          <a:xfrm flipH="false" flipV="false" rot="0">
            <a:off x="12368283" y="-5591489"/>
            <a:ext cx="10677408" cy="10677408"/>
          </a:xfrm>
          <a:custGeom>
            <a:avLst/>
            <a:gdLst/>
            <a:ahLst/>
            <a:cxnLst/>
            <a:rect r="r" b="b" t="t" l="l"/>
            <a:pathLst>
              <a:path h="10677408" w="10677408">
                <a:moveTo>
                  <a:pt x="0" y="0"/>
                </a:moveTo>
                <a:lnTo>
                  <a:pt x="10677409" y="0"/>
                </a:lnTo>
                <a:lnTo>
                  <a:pt x="10677409" y="10677409"/>
                </a:lnTo>
                <a:lnTo>
                  <a:pt x="0" y="10677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2246030" y="6196932"/>
            <a:ext cx="3730928" cy="4082865"/>
          </a:xfrm>
          <a:custGeom>
            <a:avLst/>
            <a:gdLst/>
            <a:ahLst/>
            <a:cxnLst/>
            <a:rect r="r" b="b" t="t" l="l"/>
            <a:pathLst>
              <a:path h="4082865" w="3730928">
                <a:moveTo>
                  <a:pt x="0" y="0"/>
                </a:moveTo>
                <a:lnTo>
                  <a:pt x="3730928" y="0"/>
                </a:lnTo>
                <a:lnTo>
                  <a:pt x="3730928" y="4082865"/>
                </a:lnTo>
                <a:lnTo>
                  <a:pt x="0" y="408286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8" id="38"/>
          <p:cNvSpPr/>
          <p:nvPr/>
        </p:nvSpPr>
        <p:spPr>
          <a:xfrm flipH="false" flipV="false" rot="0">
            <a:off x="7546204" y="6300541"/>
            <a:ext cx="3739912" cy="3979257"/>
          </a:xfrm>
          <a:custGeom>
            <a:avLst/>
            <a:gdLst/>
            <a:ahLst/>
            <a:cxnLst/>
            <a:rect r="r" b="b" t="t" l="l"/>
            <a:pathLst>
              <a:path h="3979257" w="3739912">
                <a:moveTo>
                  <a:pt x="0" y="0"/>
                </a:moveTo>
                <a:lnTo>
                  <a:pt x="3739912" y="0"/>
                </a:lnTo>
                <a:lnTo>
                  <a:pt x="3739912" y="3979257"/>
                </a:lnTo>
                <a:lnTo>
                  <a:pt x="0" y="397925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9" id="39"/>
          <p:cNvSpPr/>
          <p:nvPr/>
        </p:nvSpPr>
        <p:spPr>
          <a:xfrm flipH="false" flipV="false" rot="0">
            <a:off x="2557961" y="6261892"/>
            <a:ext cx="3823984" cy="4017905"/>
          </a:xfrm>
          <a:custGeom>
            <a:avLst/>
            <a:gdLst/>
            <a:ahLst/>
            <a:cxnLst/>
            <a:rect r="r" b="b" t="t" l="l"/>
            <a:pathLst>
              <a:path h="4017905" w="3823984">
                <a:moveTo>
                  <a:pt x="0" y="0"/>
                </a:moveTo>
                <a:lnTo>
                  <a:pt x="3823984" y="0"/>
                </a:lnTo>
                <a:lnTo>
                  <a:pt x="3823984" y="4017905"/>
                </a:lnTo>
                <a:lnTo>
                  <a:pt x="0" y="40179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40" id="40"/>
          <p:cNvGrpSpPr/>
          <p:nvPr/>
        </p:nvGrpSpPr>
        <p:grpSpPr>
          <a:xfrm rot="0">
            <a:off x="12550963" y="6525956"/>
            <a:ext cx="3121063" cy="3121687"/>
            <a:chOff x="0" y="0"/>
            <a:chExt cx="4161417" cy="4162250"/>
          </a:xfrm>
        </p:grpSpPr>
        <p:sp>
          <p:nvSpPr>
            <p:cNvPr name="Freeform 41" id="41"/>
            <p:cNvSpPr/>
            <p:nvPr/>
          </p:nvSpPr>
          <p:spPr>
            <a:xfrm flipH="false" flipV="false" rot="0">
              <a:off x="0" y="0"/>
              <a:ext cx="4161536" cy="4162298"/>
            </a:xfrm>
            <a:custGeom>
              <a:avLst/>
              <a:gdLst/>
              <a:ahLst/>
              <a:cxnLst/>
              <a:rect r="r" b="b" t="t" l="l"/>
              <a:pathLst>
                <a:path h="4162298" w="4161536">
                  <a:moveTo>
                    <a:pt x="0" y="3902583"/>
                  </a:moveTo>
                  <a:lnTo>
                    <a:pt x="0" y="258826"/>
                  </a:lnTo>
                  <a:cubicBezTo>
                    <a:pt x="0" y="115697"/>
                    <a:pt x="115697" y="0"/>
                    <a:pt x="258826" y="0"/>
                  </a:cubicBezTo>
                  <a:lnTo>
                    <a:pt x="3903472" y="0"/>
                  </a:lnTo>
                  <a:cubicBezTo>
                    <a:pt x="4045839" y="0"/>
                    <a:pt x="4161536" y="115697"/>
                    <a:pt x="4161536" y="258826"/>
                  </a:cubicBezTo>
                  <a:lnTo>
                    <a:pt x="4161536" y="3903472"/>
                  </a:lnTo>
                  <a:cubicBezTo>
                    <a:pt x="4161536" y="4046601"/>
                    <a:pt x="4045839" y="4162298"/>
                    <a:pt x="3902710" y="4162298"/>
                  </a:cubicBezTo>
                  <a:lnTo>
                    <a:pt x="258826" y="4162298"/>
                  </a:lnTo>
                  <a:cubicBezTo>
                    <a:pt x="115697" y="4161409"/>
                    <a:pt x="0" y="4045712"/>
                    <a:pt x="0" y="3902583"/>
                  </a:cubicBezTo>
                  <a:close/>
                </a:path>
              </a:pathLst>
            </a:custGeom>
            <a:blipFill>
              <a:blip r:embed="rId23"/>
              <a:stretch>
                <a:fillRect l="0" t="-522" r="2" b="-521"/>
              </a:stretch>
            </a:blipFill>
          </p:spPr>
        </p:sp>
      </p:grpSp>
      <p:grpSp>
        <p:nvGrpSpPr>
          <p:cNvPr name="Group 42" id="42"/>
          <p:cNvGrpSpPr/>
          <p:nvPr/>
        </p:nvGrpSpPr>
        <p:grpSpPr>
          <a:xfrm rot="0">
            <a:off x="7849836" y="6683314"/>
            <a:ext cx="3121063" cy="2964329"/>
            <a:chOff x="0" y="0"/>
            <a:chExt cx="4161417" cy="3952439"/>
          </a:xfrm>
        </p:grpSpPr>
        <p:sp>
          <p:nvSpPr>
            <p:cNvPr name="Freeform 43" id="43"/>
            <p:cNvSpPr/>
            <p:nvPr/>
          </p:nvSpPr>
          <p:spPr>
            <a:xfrm flipH="false" flipV="false" rot="0">
              <a:off x="0" y="0"/>
              <a:ext cx="4161536" cy="3952494"/>
            </a:xfrm>
            <a:custGeom>
              <a:avLst/>
              <a:gdLst/>
              <a:ahLst/>
              <a:cxnLst/>
              <a:rect r="r" b="b" t="t" l="l"/>
              <a:pathLst>
                <a:path h="3952494" w="4161536">
                  <a:moveTo>
                    <a:pt x="0" y="3705860"/>
                  </a:moveTo>
                  <a:lnTo>
                    <a:pt x="0" y="245745"/>
                  </a:lnTo>
                  <a:cubicBezTo>
                    <a:pt x="0" y="109855"/>
                    <a:pt x="115697" y="0"/>
                    <a:pt x="258826" y="0"/>
                  </a:cubicBezTo>
                  <a:lnTo>
                    <a:pt x="3903472" y="0"/>
                  </a:lnTo>
                  <a:cubicBezTo>
                    <a:pt x="4045839" y="0"/>
                    <a:pt x="4161536" y="109855"/>
                    <a:pt x="4161536" y="245745"/>
                  </a:cubicBezTo>
                  <a:lnTo>
                    <a:pt x="4161536" y="3706622"/>
                  </a:lnTo>
                  <a:cubicBezTo>
                    <a:pt x="4161536" y="3842512"/>
                    <a:pt x="4045839" y="3952494"/>
                    <a:pt x="3902710" y="3952494"/>
                  </a:cubicBezTo>
                  <a:lnTo>
                    <a:pt x="258826" y="3952494"/>
                  </a:lnTo>
                  <a:cubicBezTo>
                    <a:pt x="115697" y="3951605"/>
                    <a:pt x="0" y="3841750"/>
                    <a:pt x="0" y="3705860"/>
                  </a:cubicBezTo>
                  <a:close/>
                </a:path>
              </a:pathLst>
            </a:custGeom>
            <a:blipFill>
              <a:blip r:embed="rId24"/>
              <a:stretch>
                <a:fillRect l="0" t="-2643" r="2" b="-2642"/>
              </a:stretch>
            </a:blipFill>
          </p:spPr>
        </p:sp>
      </p:grpSp>
      <p:grpSp>
        <p:nvGrpSpPr>
          <p:cNvPr name="Group 44" id="44"/>
          <p:cNvGrpSpPr/>
          <p:nvPr/>
        </p:nvGrpSpPr>
        <p:grpSpPr>
          <a:xfrm rot="0">
            <a:off x="2965553" y="6654370"/>
            <a:ext cx="3121063" cy="3059949"/>
            <a:chOff x="0" y="0"/>
            <a:chExt cx="4161417" cy="4079932"/>
          </a:xfrm>
        </p:grpSpPr>
        <p:sp>
          <p:nvSpPr>
            <p:cNvPr name="Freeform 45" id="45"/>
            <p:cNvSpPr/>
            <p:nvPr/>
          </p:nvSpPr>
          <p:spPr>
            <a:xfrm flipH="false" flipV="false" rot="0">
              <a:off x="0" y="0"/>
              <a:ext cx="4161536" cy="4080002"/>
            </a:xfrm>
            <a:custGeom>
              <a:avLst/>
              <a:gdLst/>
              <a:ahLst/>
              <a:cxnLst/>
              <a:rect r="r" b="b" t="t" l="l"/>
              <a:pathLst>
                <a:path h="4080002" w="4161536">
                  <a:moveTo>
                    <a:pt x="0" y="3825367"/>
                  </a:moveTo>
                  <a:lnTo>
                    <a:pt x="0" y="253746"/>
                  </a:lnTo>
                  <a:cubicBezTo>
                    <a:pt x="0" y="113411"/>
                    <a:pt x="115697" y="0"/>
                    <a:pt x="258826" y="0"/>
                  </a:cubicBezTo>
                  <a:lnTo>
                    <a:pt x="3903472" y="0"/>
                  </a:lnTo>
                  <a:cubicBezTo>
                    <a:pt x="4045839" y="0"/>
                    <a:pt x="4161536" y="113411"/>
                    <a:pt x="4161536" y="253746"/>
                  </a:cubicBezTo>
                  <a:lnTo>
                    <a:pt x="4161536" y="3826256"/>
                  </a:lnTo>
                  <a:cubicBezTo>
                    <a:pt x="4161536" y="3966591"/>
                    <a:pt x="4045839" y="4080002"/>
                    <a:pt x="3902710" y="4080002"/>
                  </a:cubicBezTo>
                  <a:lnTo>
                    <a:pt x="258826" y="4080002"/>
                  </a:lnTo>
                  <a:cubicBezTo>
                    <a:pt x="115697" y="4079113"/>
                    <a:pt x="0" y="3965702"/>
                    <a:pt x="0" y="3825367"/>
                  </a:cubicBezTo>
                  <a:close/>
                </a:path>
              </a:pathLst>
            </a:custGeom>
            <a:blipFill>
              <a:blip r:embed="rId25"/>
              <a:stretch>
                <a:fillRect l="0" t="-17997" r="2" b="-17996"/>
              </a:stretch>
            </a:blipFill>
          </p:spPr>
        </p:sp>
      </p:grpSp>
      <p:grpSp>
        <p:nvGrpSpPr>
          <p:cNvPr name="Group 46" id="46"/>
          <p:cNvGrpSpPr/>
          <p:nvPr/>
        </p:nvGrpSpPr>
        <p:grpSpPr>
          <a:xfrm rot="0">
            <a:off x="12836265" y="9775432"/>
            <a:ext cx="2550458" cy="443087"/>
            <a:chOff x="0" y="0"/>
            <a:chExt cx="3400611" cy="590783"/>
          </a:xfrm>
        </p:grpSpPr>
        <p:sp>
          <p:nvSpPr>
            <p:cNvPr name="Freeform 47" id="47"/>
            <p:cNvSpPr/>
            <p:nvPr/>
          </p:nvSpPr>
          <p:spPr>
            <a:xfrm flipH="false" flipV="false" rot="0">
              <a:off x="0" y="0"/>
              <a:ext cx="3400552" cy="590804"/>
            </a:xfrm>
            <a:custGeom>
              <a:avLst/>
              <a:gdLst/>
              <a:ahLst/>
              <a:cxnLst/>
              <a:rect r="r" b="b" t="t" l="l"/>
              <a:pathLst>
                <a:path h="590804" w="3400552">
                  <a:moveTo>
                    <a:pt x="218440" y="0"/>
                  </a:moveTo>
                  <a:lnTo>
                    <a:pt x="3182112" y="0"/>
                  </a:lnTo>
                  <a:cubicBezTo>
                    <a:pt x="3240024" y="0"/>
                    <a:pt x="3295650" y="22987"/>
                    <a:pt x="3336544" y="64008"/>
                  </a:cubicBezTo>
                  <a:cubicBezTo>
                    <a:pt x="3377438" y="105029"/>
                    <a:pt x="3400552" y="160528"/>
                    <a:pt x="3400552" y="218440"/>
                  </a:cubicBezTo>
                  <a:lnTo>
                    <a:pt x="3400552" y="372364"/>
                  </a:lnTo>
                  <a:cubicBezTo>
                    <a:pt x="3400552" y="430276"/>
                    <a:pt x="3377565" y="485902"/>
                    <a:pt x="3336544" y="526796"/>
                  </a:cubicBezTo>
                  <a:cubicBezTo>
                    <a:pt x="3295523" y="567690"/>
                    <a:pt x="3240024" y="590804"/>
                    <a:pt x="3182112" y="590804"/>
                  </a:cubicBezTo>
                  <a:lnTo>
                    <a:pt x="218440" y="590804"/>
                  </a:lnTo>
                  <a:cubicBezTo>
                    <a:pt x="160528" y="590804"/>
                    <a:pt x="104902" y="567817"/>
                    <a:pt x="64008" y="526796"/>
                  </a:cubicBezTo>
                  <a:cubicBezTo>
                    <a:pt x="23114" y="485775"/>
                    <a:pt x="0" y="430276"/>
                    <a:pt x="0" y="372364"/>
                  </a:cubicBezTo>
                  <a:lnTo>
                    <a:pt x="0" y="218440"/>
                  </a:lnTo>
                  <a:cubicBezTo>
                    <a:pt x="0" y="160528"/>
                    <a:pt x="22987" y="104902"/>
                    <a:pt x="64008" y="64008"/>
                  </a:cubicBezTo>
                  <a:cubicBezTo>
                    <a:pt x="105029" y="23114"/>
                    <a:pt x="160528" y="0"/>
                    <a:pt x="218440" y="0"/>
                  </a:cubicBezTo>
                  <a:close/>
                </a:path>
              </a:pathLst>
            </a:custGeom>
            <a:solidFill>
              <a:srgbClr val="106861"/>
            </a:solidFill>
          </p:spPr>
        </p:sp>
      </p:grpSp>
      <p:sp>
        <p:nvSpPr>
          <p:cNvPr name="TextBox 48" id="48"/>
          <p:cNvSpPr txBox="true"/>
          <p:nvPr/>
        </p:nvSpPr>
        <p:spPr>
          <a:xfrm rot="0">
            <a:off x="12836265" y="9709237"/>
            <a:ext cx="2550458" cy="509282"/>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Theophilus  T. Felix</a:t>
            </a:r>
          </a:p>
        </p:txBody>
      </p:sp>
      <p:grpSp>
        <p:nvGrpSpPr>
          <p:cNvPr name="Group 49" id="49"/>
          <p:cNvGrpSpPr/>
          <p:nvPr/>
        </p:nvGrpSpPr>
        <p:grpSpPr>
          <a:xfrm rot="0">
            <a:off x="8197009" y="9713694"/>
            <a:ext cx="2550458" cy="504826"/>
            <a:chOff x="0" y="0"/>
            <a:chExt cx="3400611" cy="673101"/>
          </a:xfrm>
        </p:grpSpPr>
        <p:sp>
          <p:nvSpPr>
            <p:cNvPr name="Freeform 50" id="50"/>
            <p:cNvSpPr/>
            <p:nvPr/>
          </p:nvSpPr>
          <p:spPr>
            <a:xfrm flipH="false" flipV="false" rot="0">
              <a:off x="0" y="0"/>
              <a:ext cx="3400552" cy="673100"/>
            </a:xfrm>
            <a:custGeom>
              <a:avLst/>
              <a:gdLst/>
              <a:ahLst/>
              <a:cxnLst/>
              <a:rect r="r" b="b" t="t" l="l"/>
              <a:pathLst>
                <a:path h="673100" w="3400552">
                  <a:moveTo>
                    <a:pt x="218440" y="0"/>
                  </a:moveTo>
                  <a:lnTo>
                    <a:pt x="3182112" y="0"/>
                  </a:lnTo>
                  <a:cubicBezTo>
                    <a:pt x="3240024" y="0"/>
                    <a:pt x="3295650" y="22987"/>
                    <a:pt x="3336544" y="64008"/>
                  </a:cubicBezTo>
                  <a:cubicBezTo>
                    <a:pt x="3377438" y="105029"/>
                    <a:pt x="3400552" y="160528"/>
                    <a:pt x="3400552" y="218440"/>
                  </a:cubicBezTo>
                  <a:lnTo>
                    <a:pt x="3400552" y="454660"/>
                  </a:lnTo>
                  <a:cubicBezTo>
                    <a:pt x="3400552" y="512572"/>
                    <a:pt x="3377565" y="568198"/>
                    <a:pt x="3336544" y="609092"/>
                  </a:cubicBezTo>
                  <a:cubicBezTo>
                    <a:pt x="3295523" y="649986"/>
                    <a:pt x="3240024" y="673100"/>
                    <a:pt x="3182112" y="673100"/>
                  </a:cubicBezTo>
                  <a:lnTo>
                    <a:pt x="218440" y="673100"/>
                  </a:lnTo>
                  <a:cubicBezTo>
                    <a:pt x="160528" y="673100"/>
                    <a:pt x="104902" y="650113"/>
                    <a:pt x="64008" y="609092"/>
                  </a:cubicBezTo>
                  <a:cubicBezTo>
                    <a:pt x="23114" y="568071"/>
                    <a:pt x="0" y="512572"/>
                    <a:pt x="0" y="454660"/>
                  </a:cubicBezTo>
                  <a:lnTo>
                    <a:pt x="0" y="218440"/>
                  </a:lnTo>
                  <a:cubicBezTo>
                    <a:pt x="0" y="160528"/>
                    <a:pt x="22987" y="104902"/>
                    <a:pt x="64008" y="64008"/>
                  </a:cubicBezTo>
                  <a:cubicBezTo>
                    <a:pt x="105029" y="23114"/>
                    <a:pt x="160528" y="0"/>
                    <a:pt x="218440" y="0"/>
                  </a:cubicBezTo>
                  <a:close/>
                </a:path>
              </a:pathLst>
            </a:custGeom>
            <a:solidFill>
              <a:srgbClr val="106861"/>
            </a:solidFill>
          </p:spPr>
        </p:sp>
      </p:grpSp>
      <p:sp>
        <p:nvSpPr>
          <p:cNvPr name="TextBox 51" id="51"/>
          <p:cNvSpPr txBox="true"/>
          <p:nvPr/>
        </p:nvSpPr>
        <p:spPr>
          <a:xfrm rot="0">
            <a:off x="8197009" y="9647499"/>
            <a:ext cx="2550458" cy="571021"/>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Joycelyn Otoo</a:t>
            </a:r>
          </a:p>
        </p:txBody>
      </p:sp>
      <p:grpSp>
        <p:nvGrpSpPr>
          <p:cNvPr name="Group 52" id="52"/>
          <p:cNvGrpSpPr/>
          <p:nvPr/>
        </p:nvGrpSpPr>
        <p:grpSpPr>
          <a:xfrm rot="0">
            <a:off x="3393775" y="9804377"/>
            <a:ext cx="2550458" cy="414142"/>
            <a:chOff x="0" y="0"/>
            <a:chExt cx="3400611" cy="552189"/>
          </a:xfrm>
        </p:grpSpPr>
        <p:sp>
          <p:nvSpPr>
            <p:cNvPr name="Freeform 53" id="53"/>
            <p:cNvSpPr/>
            <p:nvPr/>
          </p:nvSpPr>
          <p:spPr>
            <a:xfrm flipH="false" flipV="false" rot="0">
              <a:off x="0" y="0"/>
              <a:ext cx="3400552" cy="552196"/>
            </a:xfrm>
            <a:custGeom>
              <a:avLst/>
              <a:gdLst/>
              <a:ahLst/>
              <a:cxnLst/>
              <a:rect r="r" b="b" t="t" l="l"/>
              <a:pathLst>
                <a:path h="552196" w="3400552">
                  <a:moveTo>
                    <a:pt x="218440" y="0"/>
                  </a:moveTo>
                  <a:lnTo>
                    <a:pt x="3182112" y="0"/>
                  </a:lnTo>
                  <a:cubicBezTo>
                    <a:pt x="3240024" y="0"/>
                    <a:pt x="3295650" y="22987"/>
                    <a:pt x="3336544" y="64008"/>
                  </a:cubicBezTo>
                  <a:cubicBezTo>
                    <a:pt x="3377438" y="105029"/>
                    <a:pt x="3400552" y="160528"/>
                    <a:pt x="3400552" y="218440"/>
                  </a:cubicBezTo>
                  <a:lnTo>
                    <a:pt x="3400552" y="333756"/>
                  </a:lnTo>
                  <a:cubicBezTo>
                    <a:pt x="3400552" y="391668"/>
                    <a:pt x="3377565" y="447294"/>
                    <a:pt x="3336544" y="488188"/>
                  </a:cubicBezTo>
                  <a:cubicBezTo>
                    <a:pt x="3295523" y="529082"/>
                    <a:pt x="3240024" y="552196"/>
                    <a:pt x="3182112" y="552196"/>
                  </a:cubicBezTo>
                  <a:lnTo>
                    <a:pt x="218440" y="552196"/>
                  </a:lnTo>
                  <a:cubicBezTo>
                    <a:pt x="160528" y="552196"/>
                    <a:pt x="104902" y="529209"/>
                    <a:pt x="64008" y="488188"/>
                  </a:cubicBezTo>
                  <a:cubicBezTo>
                    <a:pt x="23114" y="447167"/>
                    <a:pt x="0" y="391668"/>
                    <a:pt x="0" y="333756"/>
                  </a:cubicBezTo>
                  <a:lnTo>
                    <a:pt x="0" y="218440"/>
                  </a:lnTo>
                  <a:cubicBezTo>
                    <a:pt x="0" y="160528"/>
                    <a:pt x="22987" y="104902"/>
                    <a:pt x="64008" y="64008"/>
                  </a:cubicBezTo>
                  <a:cubicBezTo>
                    <a:pt x="105029" y="23114"/>
                    <a:pt x="160528" y="0"/>
                    <a:pt x="218440" y="0"/>
                  </a:cubicBezTo>
                  <a:close/>
                </a:path>
              </a:pathLst>
            </a:custGeom>
            <a:solidFill>
              <a:srgbClr val="106861"/>
            </a:solidFill>
          </p:spPr>
        </p:sp>
      </p:grpSp>
      <p:sp>
        <p:nvSpPr>
          <p:cNvPr name="TextBox 54" id="54"/>
          <p:cNvSpPr txBox="true"/>
          <p:nvPr/>
        </p:nvSpPr>
        <p:spPr>
          <a:xfrm rot="0">
            <a:off x="3393775" y="9738182"/>
            <a:ext cx="2550458" cy="480337"/>
          </a:xfrm>
          <a:prstGeom prst="rect">
            <a:avLst/>
          </a:prstGeom>
        </p:spPr>
        <p:txBody>
          <a:bodyPr anchor="t" rtlCol="false" tIns="0" lIns="0" bIns="0" rIns="0">
            <a:spAutoFit/>
          </a:bodyPr>
          <a:lstStyle/>
          <a:p>
            <a:pPr algn="ctr">
              <a:lnSpc>
                <a:spcPts val="2483"/>
              </a:lnSpc>
            </a:pPr>
            <a:r>
              <a:rPr lang="en-US" sz="1800">
                <a:solidFill>
                  <a:srgbClr val="FFFFFF"/>
                </a:solidFill>
                <a:latin typeface="Open Sauce"/>
                <a:ea typeface="Open Sauce"/>
                <a:cs typeface="Open Sauce"/>
                <a:sym typeface="Open Sauce"/>
              </a:rPr>
              <a:t>Dannette  K. Zotorvie</a:t>
            </a:r>
          </a:p>
        </p:txBody>
      </p:sp>
      <p:sp>
        <p:nvSpPr>
          <p:cNvPr name="TextBox 55" id="55"/>
          <p:cNvSpPr txBox="true"/>
          <p:nvPr/>
        </p:nvSpPr>
        <p:spPr>
          <a:xfrm rot="0">
            <a:off x="581115" y="264874"/>
            <a:ext cx="10612014" cy="1232392"/>
          </a:xfrm>
          <a:prstGeom prst="rect">
            <a:avLst/>
          </a:prstGeom>
        </p:spPr>
        <p:txBody>
          <a:bodyPr anchor="t" rtlCol="false" tIns="0" lIns="0" bIns="0" rIns="0">
            <a:spAutoFit/>
          </a:bodyPr>
          <a:lstStyle/>
          <a:p>
            <a:pPr algn="l">
              <a:lnSpc>
                <a:spcPts val="8977"/>
              </a:lnSpc>
            </a:pPr>
            <a:r>
              <a:rPr lang="en-US" sz="6506" b="true">
                <a:solidFill>
                  <a:srgbClr val="FFFFFF"/>
                </a:solidFill>
                <a:latin typeface="Arimo Bold"/>
                <a:ea typeface="Arimo Bold"/>
                <a:cs typeface="Arimo Bold"/>
                <a:sym typeface="Arimo Bold"/>
              </a:rPr>
              <a:t>Team Members</a:t>
            </a:r>
          </a:p>
        </p:txBody>
      </p:sp>
      <p:sp>
        <p:nvSpPr>
          <p:cNvPr name="TextBox 56" id="56"/>
          <p:cNvSpPr txBox="true"/>
          <p:nvPr/>
        </p:nvSpPr>
        <p:spPr>
          <a:xfrm rot="0">
            <a:off x="16558989" y="9551769"/>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4"/>
                </a:lnTo>
                <a:lnTo>
                  <a:pt x="0" y="6504134"/>
                </a:lnTo>
                <a:lnTo>
                  <a:pt x="0" y="0"/>
                </a:lnTo>
                <a:close/>
              </a:path>
            </a:pathLst>
          </a:custGeom>
          <a:blipFill>
            <a:blip r:embed="rId2">
              <a:extLst>
                <a:ext uri="{96DAC541-7B7A-43D3-8B79-37D633B846F1}">
                  <asvg:svgBlip xmlns:asvg="http://schemas.microsoft.com/office/drawing/2016/SVG/main" r:embed="rId3"/>
                </a:ext>
              </a:extLst>
            </a:blip>
            <a:stretch>
              <a:fillRect l="-402" t="0" r="-402" b="0"/>
            </a:stretch>
          </a:blipFill>
        </p:spPr>
      </p:sp>
      <p:sp>
        <p:nvSpPr>
          <p:cNvPr name="Freeform 3" id="3"/>
          <p:cNvSpPr/>
          <p:nvPr/>
        </p:nvSpPr>
        <p:spPr>
          <a:xfrm flipH="false" flipV="false" rot="0">
            <a:off x="13032403" y="-1520635"/>
            <a:ext cx="5255597" cy="13255940"/>
          </a:xfrm>
          <a:custGeom>
            <a:avLst/>
            <a:gdLst/>
            <a:ahLst/>
            <a:cxnLst/>
            <a:rect r="r" b="b" t="t" l="l"/>
            <a:pathLst>
              <a:path h="13255940" w="5255597">
                <a:moveTo>
                  <a:pt x="0" y="0"/>
                </a:moveTo>
                <a:lnTo>
                  <a:pt x="5255597" y="0"/>
                </a:lnTo>
                <a:lnTo>
                  <a:pt x="5255597" y="13255940"/>
                </a:lnTo>
                <a:lnTo>
                  <a:pt x="0" y="13255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54663" y="1192931"/>
            <a:ext cx="8155480" cy="8155480"/>
          </a:xfrm>
          <a:custGeom>
            <a:avLst/>
            <a:gdLst/>
            <a:ahLst/>
            <a:cxnLst/>
            <a:rect r="r" b="b" t="t" l="l"/>
            <a:pathLst>
              <a:path h="8155480" w="8155480">
                <a:moveTo>
                  <a:pt x="0" y="0"/>
                </a:moveTo>
                <a:lnTo>
                  <a:pt x="8155480" y="0"/>
                </a:lnTo>
                <a:lnTo>
                  <a:pt x="8155480" y="8155480"/>
                </a:lnTo>
                <a:lnTo>
                  <a:pt x="0" y="8155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331882" y="1570165"/>
            <a:ext cx="7401043" cy="7401014"/>
            <a:chOff x="0" y="0"/>
            <a:chExt cx="9868057" cy="9868019"/>
          </a:xfrm>
        </p:grpSpPr>
        <p:sp>
          <p:nvSpPr>
            <p:cNvPr name="Freeform 6" id="6"/>
            <p:cNvSpPr/>
            <p:nvPr/>
          </p:nvSpPr>
          <p:spPr>
            <a:xfrm flipH="false" flipV="false" rot="0">
              <a:off x="0" y="0"/>
              <a:ext cx="9868027" cy="9868027"/>
            </a:xfrm>
            <a:custGeom>
              <a:avLst/>
              <a:gdLst/>
              <a:ahLst/>
              <a:cxnLst/>
              <a:rect r="r" b="b" t="t" l="l"/>
              <a:pathLst>
                <a:path h="9868027" w="9868027">
                  <a:moveTo>
                    <a:pt x="9868027" y="4934077"/>
                  </a:moveTo>
                  <a:cubicBezTo>
                    <a:pt x="9868027" y="7658989"/>
                    <a:pt x="7658989" y="9868027"/>
                    <a:pt x="4933950" y="9868027"/>
                  </a:cubicBezTo>
                  <a:cubicBezTo>
                    <a:pt x="2208911" y="9868027"/>
                    <a:pt x="0" y="7658989"/>
                    <a:pt x="0" y="4934077"/>
                  </a:cubicBezTo>
                  <a:cubicBezTo>
                    <a:pt x="0" y="2209038"/>
                    <a:pt x="2209038" y="0"/>
                    <a:pt x="4934077" y="0"/>
                  </a:cubicBezTo>
                  <a:cubicBezTo>
                    <a:pt x="7659116" y="0"/>
                    <a:pt x="9868027" y="2209038"/>
                    <a:pt x="9868027" y="4934077"/>
                  </a:cubicBezTo>
                  <a:close/>
                </a:path>
              </a:pathLst>
            </a:custGeom>
            <a:blipFill>
              <a:blip r:embed="rId8"/>
              <a:stretch>
                <a:fillRect l="0" t="-11496" r="0" b="-11496"/>
              </a:stretch>
            </a:blipFill>
          </p:spPr>
        </p:sp>
      </p:grpSp>
      <p:sp>
        <p:nvSpPr>
          <p:cNvPr name="Freeform 7" id="7"/>
          <p:cNvSpPr/>
          <p:nvPr/>
        </p:nvSpPr>
        <p:spPr>
          <a:xfrm flipH="false" flipV="false" rot="0">
            <a:off x="1057435" y="3417165"/>
            <a:ext cx="78988" cy="3634682"/>
          </a:xfrm>
          <a:custGeom>
            <a:avLst/>
            <a:gdLst/>
            <a:ahLst/>
            <a:cxnLst/>
            <a:rect r="r" b="b" t="t" l="l"/>
            <a:pathLst>
              <a:path h="3634682" w="78988">
                <a:moveTo>
                  <a:pt x="0" y="0"/>
                </a:moveTo>
                <a:lnTo>
                  <a:pt x="78988" y="0"/>
                </a:lnTo>
                <a:lnTo>
                  <a:pt x="78988" y="3634682"/>
                </a:lnTo>
                <a:lnTo>
                  <a:pt x="0" y="3634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474642" y="2843635"/>
            <a:ext cx="8293728" cy="4342836"/>
          </a:xfrm>
          <a:prstGeom prst="rect">
            <a:avLst/>
          </a:prstGeom>
        </p:spPr>
        <p:txBody>
          <a:bodyPr anchor="t" rtlCol="false" tIns="0" lIns="0" bIns="0" rIns="0">
            <a:spAutoFit/>
          </a:bodyPr>
          <a:lstStyle/>
          <a:p>
            <a:pPr algn="l">
              <a:lnSpc>
                <a:spcPts val="16306"/>
              </a:lnSpc>
            </a:pPr>
            <a:r>
              <a:rPr lang="en-US" b="true" sz="11647" spc="-232">
                <a:solidFill>
                  <a:srgbClr val="035D61"/>
                </a:solidFill>
                <a:latin typeface="Arimo Bold"/>
                <a:ea typeface="Arimo Bold"/>
                <a:cs typeface="Arimo Bold"/>
                <a:sym typeface="Arimo Bold"/>
              </a:rPr>
              <a:t>THANK YOU</a:t>
            </a:r>
          </a:p>
        </p:txBody>
      </p:sp>
      <p:grpSp>
        <p:nvGrpSpPr>
          <p:cNvPr name="Group 9" id="9"/>
          <p:cNvGrpSpPr/>
          <p:nvPr/>
        </p:nvGrpSpPr>
        <p:grpSpPr>
          <a:xfrm rot="0">
            <a:off x="1436542" y="8410515"/>
            <a:ext cx="4428056" cy="76200"/>
            <a:chOff x="0" y="0"/>
            <a:chExt cx="5904075" cy="101600"/>
          </a:xfrm>
        </p:grpSpPr>
        <p:sp>
          <p:nvSpPr>
            <p:cNvPr name="Freeform 10" id="10"/>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sp>
        <p:nvSpPr>
          <p:cNvPr name="TextBox 11" id="11"/>
          <p:cNvSpPr txBox="true"/>
          <p:nvPr/>
        </p:nvSpPr>
        <p:spPr>
          <a:xfrm rot="0">
            <a:off x="1344567" y="7302226"/>
            <a:ext cx="4909542" cy="522674"/>
          </a:xfrm>
          <a:prstGeom prst="rect">
            <a:avLst/>
          </a:prstGeom>
        </p:spPr>
        <p:txBody>
          <a:bodyPr anchor="t" rtlCol="false" tIns="0" lIns="0" bIns="0" rIns="0">
            <a:spAutoFit/>
          </a:bodyPr>
          <a:lstStyle/>
          <a:p>
            <a:pPr algn="ctr">
              <a:lnSpc>
                <a:spcPts val="3741"/>
              </a:lnSpc>
            </a:pPr>
            <a:r>
              <a:rPr lang="en-US" sz="2672" b="true">
                <a:solidFill>
                  <a:srgbClr val="191919"/>
                </a:solidFill>
                <a:latin typeface="Arimo Bold"/>
                <a:ea typeface="Arimo Bold"/>
                <a:cs typeface="Arimo Bold"/>
                <a:sym typeface="Arimo Bold"/>
              </a:rPr>
              <a:t>FOR YOUR NICE ATTENTION</a:t>
            </a:r>
          </a:p>
        </p:txBody>
      </p:sp>
      <p:sp>
        <p:nvSpPr>
          <p:cNvPr name="TextBox 12" id="12"/>
          <p:cNvSpPr txBox="true"/>
          <p:nvPr/>
        </p:nvSpPr>
        <p:spPr>
          <a:xfrm rot="0">
            <a:off x="16413033" y="9487174"/>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13209955" y="-180826"/>
            <a:ext cx="5078045" cy="10467826"/>
          </a:xfrm>
          <a:custGeom>
            <a:avLst/>
            <a:gdLst/>
            <a:ahLst/>
            <a:cxnLst/>
            <a:rect r="r" b="b" t="t" l="l"/>
            <a:pathLst>
              <a:path h="10467826" w="5078045">
                <a:moveTo>
                  <a:pt x="0" y="0"/>
                </a:moveTo>
                <a:lnTo>
                  <a:pt x="5078045" y="0"/>
                </a:lnTo>
                <a:lnTo>
                  <a:pt x="5078045" y="10467826"/>
                </a:lnTo>
                <a:lnTo>
                  <a:pt x="0" y="10467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52372" y="8511840"/>
            <a:ext cx="1767191" cy="1728174"/>
          </a:xfrm>
          <a:custGeom>
            <a:avLst/>
            <a:gdLst/>
            <a:ahLst/>
            <a:cxnLst/>
            <a:rect r="r" b="b" t="t" l="l"/>
            <a:pathLst>
              <a:path h="1728174" w="1767191">
                <a:moveTo>
                  <a:pt x="0" y="0"/>
                </a:moveTo>
                <a:lnTo>
                  <a:pt x="1767191" y="0"/>
                </a:lnTo>
                <a:lnTo>
                  <a:pt x="1767191" y="1728174"/>
                </a:lnTo>
                <a:lnTo>
                  <a:pt x="0" y="17281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543996" y="4157377"/>
            <a:ext cx="969409" cy="986123"/>
            <a:chOff x="0" y="0"/>
            <a:chExt cx="1292545" cy="1314831"/>
          </a:xfrm>
        </p:grpSpPr>
        <p:sp>
          <p:nvSpPr>
            <p:cNvPr name="Freeform 7" id="7"/>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8" id="8"/>
          <p:cNvSpPr txBox="true"/>
          <p:nvPr/>
        </p:nvSpPr>
        <p:spPr>
          <a:xfrm rot="0">
            <a:off x="679348" y="4117689"/>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01</a:t>
            </a:r>
          </a:p>
        </p:txBody>
      </p:sp>
      <p:grpSp>
        <p:nvGrpSpPr>
          <p:cNvPr name="Group 9" id="9"/>
          <p:cNvGrpSpPr/>
          <p:nvPr/>
        </p:nvGrpSpPr>
        <p:grpSpPr>
          <a:xfrm rot="0">
            <a:off x="7325206" y="4071999"/>
            <a:ext cx="969409" cy="986123"/>
            <a:chOff x="0" y="0"/>
            <a:chExt cx="1292545" cy="1314831"/>
          </a:xfrm>
        </p:grpSpPr>
        <p:sp>
          <p:nvSpPr>
            <p:cNvPr name="Freeform 10" id="10"/>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11" id="11"/>
          <p:cNvSpPr txBox="true"/>
          <p:nvPr/>
        </p:nvSpPr>
        <p:spPr>
          <a:xfrm rot="0">
            <a:off x="7460558" y="4032311"/>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04</a:t>
            </a:r>
          </a:p>
        </p:txBody>
      </p:sp>
      <p:grpSp>
        <p:nvGrpSpPr>
          <p:cNvPr name="Group 12" id="12"/>
          <p:cNvGrpSpPr/>
          <p:nvPr/>
        </p:nvGrpSpPr>
        <p:grpSpPr>
          <a:xfrm rot="0">
            <a:off x="543996" y="5913205"/>
            <a:ext cx="969409" cy="986123"/>
            <a:chOff x="0" y="0"/>
            <a:chExt cx="1292545" cy="1314831"/>
          </a:xfrm>
        </p:grpSpPr>
        <p:sp>
          <p:nvSpPr>
            <p:cNvPr name="Freeform 13" id="13"/>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14" id="14"/>
          <p:cNvSpPr txBox="true"/>
          <p:nvPr/>
        </p:nvSpPr>
        <p:spPr>
          <a:xfrm rot="0">
            <a:off x="679348" y="5873517"/>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02</a:t>
            </a:r>
          </a:p>
        </p:txBody>
      </p:sp>
      <p:grpSp>
        <p:nvGrpSpPr>
          <p:cNvPr name="Group 15" id="15"/>
          <p:cNvGrpSpPr/>
          <p:nvPr/>
        </p:nvGrpSpPr>
        <p:grpSpPr>
          <a:xfrm rot="0">
            <a:off x="7320714" y="5913205"/>
            <a:ext cx="969409" cy="986123"/>
            <a:chOff x="0" y="0"/>
            <a:chExt cx="1292545" cy="1314831"/>
          </a:xfrm>
        </p:grpSpPr>
        <p:sp>
          <p:nvSpPr>
            <p:cNvPr name="Freeform 16" id="16"/>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17" id="17"/>
          <p:cNvSpPr txBox="true"/>
          <p:nvPr/>
        </p:nvSpPr>
        <p:spPr>
          <a:xfrm rot="0">
            <a:off x="7456066" y="5873517"/>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05</a:t>
            </a:r>
          </a:p>
        </p:txBody>
      </p:sp>
      <p:grpSp>
        <p:nvGrpSpPr>
          <p:cNvPr name="Group 18" id="18"/>
          <p:cNvGrpSpPr/>
          <p:nvPr/>
        </p:nvGrpSpPr>
        <p:grpSpPr>
          <a:xfrm rot="0">
            <a:off x="543996" y="7716502"/>
            <a:ext cx="969409" cy="986123"/>
            <a:chOff x="0" y="0"/>
            <a:chExt cx="1292545" cy="1314831"/>
          </a:xfrm>
        </p:grpSpPr>
        <p:sp>
          <p:nvSpPr>
            <p:cNvPr name="Freeform 19" id="19"/>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20" id="20"/>
          <p:cNvSpPr txBox="true"/>
          <p:nvPr/>
        </p:nvSpPr>
        <p:spPr>
          <a:xfrm rot="0">
            <a:off x="679348" y="7676814"/>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03</a:t>
            </a:r>
          </a:p>
        </p:txBody>
      </p:sp>
      <p:grpSp>
        <p:nvGrpSpPr>
          <p:cNvPr name="Group 21" id="21"/>
          <p:cNvGrpSpPr/>
          <p:nvPr/>
        </p:nvGrpSpPr>
        <p:grpSpPr>
          <a:xfrm rot="0">
            <a:off x="7325206" y="7716502"/>
            <a:ext cx="969409" cy="986123"/>
            <a:chOff x="0" y="0"/>
            <a:chExt cx="1292545" cy="1314831"/>
          </a:xfrm>
        </p:grpSpPr>
        <p:sp>
          <p:nvSpPr>
            <p:cNvPr name="Freeform 22" id="22"/>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23" id="23"/>
          <p:cNvSpPr txBox="true"/>
          <p:nvPr/>
        </p:nvSpPr>
        <p:spPr>
          <a:xfrm rot="0">
            <a:off x="7460558" y="7676814"/>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06</a:t>
            </a:r>
          </a:p>
        </p:txBody>
      </p:sp>
      <p:grpSp>
        <p:nvGrpSpPr>
          <p:cNvPr name="Group 24" id="24"/>
          <p:cNvGrpSpPr/>
          <p:nvPr/>
        </p:nvGrpSpPr>
        <p:grpSpPr>
          <a:xfrm rot="0">
            <a:off x="806389" y="2946552"/>
            <a:ext cx="6084711" cy="76200"/>
            <a:chOff x="0" y="0"/>
            <a:chExt cx="8112948" cy="101600"/>
          </a:xfrm>
        </p:grpSpPr>
        <p:sp>
          <p:nvSpPr>
            <p:cNvPr name="Freeform 25" id="25"/>
            <p:cNvSpPr/>
            <p:nvPr/>
          </p:nvSpPr>
          <p:spPr>
            <a:xfrm flipH="false" flipV="false" rot="0">
              <a:off x="50800" y="0"/>
              <a:ext cx="8011287" cy="101600"/>
            </a:xfrm>
            <a:custGeom>
              <a:avLst/>
              <a:gdLst/>
              <a:ahLst/>
              <a:cxnLst/>
              <a:rect r="r" b="b" t="t" l="l"/>
              <a:pathLst>
                <a:path h="101600" w="8011287">
                  <a:moveTo>
                    <a:pt x="0" y="0"/>
                  </a:moveTo>
                  <a:lnTo>
                    <a:pt x="8011287" y="0"/>
                  </a:lnTo>
                  <a:lnTo>
                    <a:pt x="8011287" y="101600"/>
                  </a:lnTo>
                  <a:lnTo>
                    <a:pt x="0" y="101600"/>
                  </a:lnTo>
                  <a:close/>
                </a:path>
              </a:pathLst>
            </a:custGeom>
            <a:solidFill>
              <a:srgbClr val="EAE4D2"/>
            </a:solidFill>
          </p:spPr>
        </p:sp>
      </p:grpSp>
      <p:sp>
        <p:nvSpPr>
          <p:cNvPr name="TextBox 26" id="26"/>
          <p:cNvSpPr txBox="true"/>
          <p:nvPr/>
        </p:nvSpPr>
        <p:spPr>
          <a:xfrm rot="0">
            <a:off x="844489" y="893423"/>
            <a:ext cx="7158103" cy="1870710"/>
          </a:xfrm>
          <a:prstGeom prst="rect">
            <a:avLst/>
          </a:prstGeom>
        </p:spPr>
        <p:txBody>
          <a:bodyPr anchor="t" rtlCol="false" tIns="0" lIns="0" bIns="0" rIns="0">
            <a:spAutoFit/>
          </a:bodyPr>
          <a:lstStyle/>
          <a:p>
            <a:pPr algn="l">
              <a:lnSpc>
                <a:spcPts val="7560"/>
              </a:lnSpc>
            </a:pPr>
            <a:r>
              <a:rPr lang="en-US" sz="7200" b="true">
                <a:solidFill>
                  <a:srgbClr val="17726D"/>
                </a:solidFill>
                <a:latin typeface="Arimo Bold"/>
                <a:ea typeface="Arimo Bold"/>
                <a:cs typeface="Arimo Bold"/>
                <a:sym typeface="Arimo Bold"/>
              </a:rPr>
              <a:t>TABLE OF CONTENT</a:t>
            </a:r>
          </a:p>
        </p:txBody>
      </p:sp>
      <p:sp>
        <p:nvSpPr>
          <p:cNvPr name="TextBox 27" id="27"/>
          <p:cNvSpPr txBox="true"/>
          <p:nvPr/>
        </p:nvSpPr>
        <p:spPr>
          <a:xfrm rot="0">
            <a:off x="8645851" y="4147547"/>
            <a:ext cx="3614553" cy="682626"/>
          </a:xfrm>
          <a:prstGeom prst="rect">
            <a:avLst/>
          </a:prstGeom>
        </p:spPr>
        <p:txBody>
          <a:bodyPr anchor="t" rtlCol="false" tIns="0" lIns="0" bIns="0" rIns="0">
            <a:spAutoFit/>
          </a:bodyPr>
          <a:lstStyle/>
          <a:p>
            <a:pPr algn="l">
              <a:lnSpc>
                <a:spcPts val="4898"/>
              </a:lnSpc>
            </a:pPr>
            <a:r>
              <a:rPr lang="en-US" sz="3499" b="true">
                <a:solidFill>
                  <a:srgbClr val="000000"/>
                </a:solidFill>
                <a:latin typeface="Arimo Bold"/>
                <a:ea typeface="Arimo Bold"/>
                <a:cs typeface="Arimo Bold"/>
                <a:sym typeface="Arimo Bold"/>
              </a:rPr>
              <a:t>Data Cleaning</a:t>
            </a:r>
          </a:p>
        </p:txBody>
      </p:sp>
      <p:sp>
        <p:nvSpPr>
          <p:cNvPr name="TextBox 28" id="28"/>
          <p:cNvSpPr txBox="true"/>
          <p:nvPr/>
        </p:nvSpPr>
        <p:spPr>
          <a:xfrm rot="0">
            <a:off x="1778696" y="6106176"/>
            <a:ext cx="3951657" cy="727711"/>
          </a:xfrm>
          <a:prstGeom prst="rect">
            <a:avLst/>
          </a:prstGeom>
        </p:spPr>
        <p:txBody>
          <a:bodyPr anchor="t" rtlCol="false" tIns="0" lIns="0" bIns="0" rIns="0">
            <a:spAutoFit/>
          </a:bodyPr>
          <a:lstStyle/>
          <a:p>
            <a:pPr algn="l">
              <a:lnSpc>
                <a:spcPts val="5038"/>
              </a:lnSpc>
            </a:pPr>
            <a:r>
              <a:rPr lang="en-US" sz="3598" b="true">
                <a:solidFill>
                  <a:srgbClr val="000000"/>
                </a:solidFill>
                <a:latin typeface="Arimo Bold"/>
                <a:ea typeface="Arimo Bold"/>
                <a:cs typeface="Arimo Bold"/>
                <a:sym typeface="Arimo Bold"/>
              </a:rPr>
              <a:t>Project Overview</a:t>
            </a:r>
          </a:p>
        </p:txBody>
      </p:sp>
      <p:sp>
        <p:nvSpPr>
          <p:cNvPr name="TextBox 29" id="29"/>
          <p:cNvSpPr txBox="true"/>
          <p:nvPr/>
        </p:nvSpPr>
        <p:spPr>
          <a:xfrm rot="0">
            <a:off x="8537773" y="5741755"/>
            <a:ext cx="4425174" cy="1375411"/>
          </a:xfrm>
          <a:prstGeom prst="rect">
            <a:avLst/>
          </a:prstGeom>
        </p:spPr>
        <p:txBody>
          <a:bodyPr anchor="t" rtlCol="false" tIns="0" lIns="0" bIns="0" rIns="0">
            <a:spAutoFit/>
          </a:bodyPr>
          <a:lstStyle/>
          <a:p>
            <a:pPr algn="l">
              <a:lnSpc>
                <a:spcPts val="5038"/>
              </a:lnSpc>
            </a:pPr>
            <a:r>
              <a:rPr lang="en-US" sz="3598" b="true">
                <a:solidFill>
                  <a:srgbClr val="000000"/>
                </a:solidFill>
                <a:latin typeface="Arimo Bold"/>
                <a:ea typeface="Arimo Bold"/>
                <a:cs typeface="Arimo Bold"/>
                <a:sym typeface="Arimo Bold"/>
              </a:rPr>
              <a:t>Data Distribution &amp; Analysis </a:t>
            </a:r>
          </a:p>
        </p:txBody>
      </p:sp>
      <p:sp>
        <p:nvSpPr>
          <p:cNvPr name="TextBox 30" id="30"/>
          <p:cNvSpPr txBox="true"/>
          <p:nvPr/>
        </p:nvSpPr>
        <p:spPr>
          <a:xfrm rot="0">
            <a:off x="1778696" y="7792050"/>
            <a:ext cx="3614553" cy="682626"/>
          </a:xfrm>
          <a:prstGeom prst="rect">
            <a:avLst/>
          </a:prstGeom>
        </p:spPr>
        <p:txBody>
          <a:bodyPr anchor="t" rtlCol="false" tIns="0" lIns="0" bIns="0" rIns="0">
            <a:spAutoFit/>
          </a:bodyPr>
          <a:lstStyle/>
          <a:p>
            <a:pPr algn="l">
              <a:lnSpc>
                <a:spcPts val="4898"/>
              </a:lnSpc>
            </a:pPr>
            <a:r>
              <a:rPr lang="en-US" sz="3499" b="true">
                <a:solidFill>
                  <a:srgbClr val="000000"/>
                </a:solidFill>
                <a:latin typeface="Arimo Bold"/>
                <a:ea typeface="Arimo Bold"/>
                <a:cs typeface="Arimo Bold"/>
                <a:sym typeface="Arimo Bold"/>
              </a:rPr>
              <a:t>Data Synopsis</a:t>
            </a:r>
          </a:p>
        </p:txBody>
      </p:sp>
      <p:sp>
        <p:nvSpPr>
          <p:cNvPr name="TextBox 31" id="31"/>
          <p:cNvSpPr txBox="true"/>
          <p:nvPr/>
        </p:nvSpPr>
        <p:spPr>
          <a:xfrm rot="0">
            <a:off x="8561314" y="7792050"/>
            <a:ext cx="4425174" cy="682626"/>
          </a:xfrm>
          <a:prstGeom prst="rect">
            <a:avLst/>
          </a:prstGeom>
        </p:spPr>
        <p:txBody>
          <a:bodyPr anchor="t" rtlCol="false" tIns="0" lIns="0" bIns="0" rIns="0">
            <a:spAutoFit/>
          </a:bodyPr>
          <a:lstStyle/>
          <a:p>
            <a:pPr algn="l">
              <a:lnSpc>
                <a:spcPts val="4898"/>
              </a:lnSpc>
            </a:pPr>
            <a:r>
              <a:rPr lang="en-US" sz="3499" b="true">
                <a:solidFill>
                  <a:srgbClr val="000000"/>
                </a:solidFill>
                <a:latin typeface="Arimo Bold"/>
                <a:ea typeface="Arimo Bold"/>
                <a:cs typeface="Arimo Bold"/>
                <a:sym typeface="Arimo Bold"/>
              </a:rPr>
              <a:t>Machine Learning</a:t>
            </a:r>
          </a:p>
        </p:txBody>
      </p:sp>
      <p:sp>
        <p:nvSpPr>
          <p:cNvPr name="TextBox 32" id="32"/>
          <p:cNvSpPr txBox="true"/>
          <p:nvPr/>
        </p:nvSpPr>
        <p:spPr>
          <a:xfrm rot="0">
            <a:off x="16857326" y="9439195"/>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3</a:t>
            </a:r>
          </a:p>
        </p:txBody>
      </p:sp>
      <p:sp>
        <p:nvSpPr>
          <p:cNvPr name="TextBox 33" id="33"/>
          <p:cNvSpPr txBox="true"/>
          <p:nvPr/>
        </p:nvSpPr>
        <p:spPr>
          <a:xfrm rot="0">
            <a:off x="1778696" y="4232925"/>
            <a:ext cx="3837357" cy="682626"/>
          </a:xfrm>
          <a:prstGeom prst="rect">
            <a:avLst/>
          </a:prstGeom>
        </p:spPr>
        <p:txBody>
          <a:bodyPr anchor="t" rtlCol="false" tIns="0" lIns="0" bIns="0" rIns="0">
            <a:spAutoFit/>
          </a:bodyPr>
          <a:lstStyle/>
          <a:p>
            <a:pPr algn="l">
              <a:lnSpc>
                <a:spcPts val="4898"/>
              </a:lnSpc>
            </a:pPr>
            <a:r>
              <a:rPr lang="en-US" sz="3499" b="true">
                <a:solidFill>
                  <a:srgbClr val="000000"/>
                </a:solidFill>
                <a:latin typeface="Arimo Bold"/>
                <a:ea typeface="Arimo Bold"/>
                <a:cs typeface="Arimo Bold"/>
                <a:sym typeface="Arimo Bold"/>
              </a:rPr>
              <a:t>Aims /Objectives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1710892" y="-72330"/>
            <a:ext cx="6648057" cy="10359330"/>
          </a:xfrm>
          <a:custGeom>
            <a:avLst/>
            <a:gdLst/>
            <a:ahLst/>
            <a:cxnLst/>
            <a:rect r="r" b="b" t="t" l="l"/>
            <a:pathLst>
              <a:path h="10359330" w="6648057">
                <a:moveTo>
                  <a:pt x="0" y="0"/>
                </a:moveTo>
                <a:lnTo>
                  <a:pt x="6648057" y="0"/>
                </a:lnTo>
                <a:lnTo>
                  <a:pt x="6648057" y="10359330"/>
                </a:lnTo>
                <a:lnTo>
                  <a:pt x="0" y="10359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0959" y="8567821"/>
            <a:ext cx="3086100" cy="3086100"/>
          </a:xfrm>
          <a:custGeom>
            <a:avLst/>
            <a:gdLst/>
            <a:ahLst/>
            <a:cxnLst/>
            <a:rect r="r" b="b" t="t" l="l"/>
            <a:pathLst>
              <a:path h="3086100" w="3086100">
                <a:moveTo>
                  <a:pt x="0" y="0"/>
                </a:moveTo>
                <a:lnTo>
                  <a:pt x="3086100" y="0"/>
                </a:lnTo>
                <a:lnTo>
                  <a:pt x="3086100"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6903464"/>
            <a:ext cx="969409" cy="986123"/>
            <a:chOff x="0" y="0"/>
            <a:chExt cx="1292545" cy="1314831"/>
          </a:xfrm>
        </p:grpSpPr>
        <p:sp>
          <p:nvSpPr>
            <p:cNvPr name="Freeform 5" id="5"/>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6" id="6"/>
          <p:cNvSpPr txBox="true"/>
          <p:nvPr/>
        </p:nvSpPr>
        <p:spPr>
          <a:xfrm rot="0">
            <a:off x="1164052" y="6863776"/>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04</a:t>
            </a:r>
          </a:p>
        </p:txBody>
      </p:sp>
      <p:grpSp>
        <p:nvGrpSpPr>
          <p:cNvPr name="Group 7" id="7"/>
          <p:cNvGrpSpPr/>
          <p:nvPr/>
        </p:nvGrpSpPr>
        <p:grpSpPr>
          <a:xfrm rot="0">
            <a:off x="1028700" y="5239106"/>
            <a:ext cx="969409" cy="986123"/>
            <a:chOff x="0" y="0"/>
            <a:chExt cx="1292545" cy="1314831"/>
          </a:xfrm>
        </p:grpSpPr>
        <p:sp>
          <p:nvSpPr>
            <p:cNvPr name="Freeform 8" id="8"/>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9" id="9"/>
          <p:cNvSpPr txBox="true"/>
          <p:nvPr/>
        </p:nvSpPr>
        <p:spPr>
          <a:xfrm rot="0">
            <a:off x="1164052" y="5199418"/>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03</a:t>
            </a:r>
          </a:p>
        </p:txBody>
      </p:sp>
      <p:grpSp>
        <p:nvGrpSpPr>
          <p:cNvPr name="Group 10" id="10"/>
          <p:cNvGrpSpPr/>
          <p:nvPr/>
        </p:nvGrpSpPr>
        <p:grpSpPr>
          <a:xfrm rot="0">
            <a:off x="1028700" y="3871983"/>
            <a:ext cx="969409" cy="986123"/>
            <a:chOff x="0" y="0"/>
            <a:chExt cx="1292545" cy="1314831"/>
          </a:xfrm>
        </p:grpSpPr>
        <p:sp>
          <p:nvSpPr>
            <p:cNvPr name="Freeform 11" id="11"/>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12" id="12"/>
          <p:cNvSpPr txBox="true"/>
          <p:nvPr/>
        </p:nvSpPr>
        <p:spPr>
          <a:xfrm rot="0">
            <a:off x="1164052" y="3832295"/>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02</a:t>
            </a:r>
          </a:p>
        </p:txBody>
      </p:sp>
      <p:grpSp>
        <p:nvGrpSpPr>
          <p:cNvPr name="Group 13" id="13"/>
          <p:cNvGrpSpPr/>
          <p:nvPr/>
        </p:nvGrpSpPr>
        <p:grpSpPr>
          <a:xfrm rot="0">
            <a:off x="1028700" y="2500313"/>
            <a:ext cx="969409" cy="986123"/>
            <a:chOff x="0" y="0"/>
            <a:chExt cx="1292545" cy="1314831"/>
          </a:xfrm>
        </p:grpSpPr>
        <p:sp>
          <p:nvSpPr>
            <p:cNvPr name="Freeform 14" id="14"/>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15" id="15"/>
          <p:cNvSpPr txBox="true"/>
          <p:nvPr/>
        </p:nvSpPr>
        <p:spPr>
          <a:xfrm rot="0">
            <a:off x="1164052" y="2460625"/>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01</a:t>
            </a:r>
          </a:p>
        </p:txBody>
      </p:sp>
      <p:sp>
        <p:nvSpPr>
          <p:cNvPr name="TextBox 16" id="16"/>
          <p:cNvSpPr txBox="true"/>
          <p:nvPr/>
        </p:nvSpPr>
        <p:spPr>
          <a:xfrm rot="0">
            <a:off x="2302667" y="2366963"/>
            <a:ext cx="8832118" cy="7920037"/>
          </a:xfrm>
          <a:prstGeom prst="rect">
            <a:avLst/>
          </a:prstGeom>
        </p:spPr>
        <p:txBody>
          <a:bodyPr anchor="t" rtlCol="false" tIns="0" lIns="0" bIns="0" rIns="0">
            <a:spAutoFit/>
          </a:bodyPr>
          <a:lstStyle/>
          <a:p>
            <a:pPr algn="l">
              <a:lnSpc>
                <a:spcPts val="4570"/>
              </a:lnSpc>
            </a:pPr>
            <a:r>
              <a:rPr lang="en-US" sz="3264">
                <a:solidFill>
                  <a:srgbClr val="191919"/>
                </a:solidFill>
                <a:latin typeface="Open Sauce"/>
                <a:ea typeface="Open Sauce"/>
                <a:cs typeface="Open Sauce"/>
                <a:sym typeface="Open Sauce"/>
              </a:rPr>
              <a:t>Analyze the gender demographics of the dataset.</a:t>
            </a:r>
          </a:p>
          <a:p>
            <a:pPr algn="l">
              <a:lnSpc>
                <a:spcPts val="4064"/>
              </a:lnSpc>
            </a:pPr>
          </a:p>
          <a:p>
            <a:pPr algn="l">
              <a:lnSpc>
                <a:spcPts val="4584"/>
              </a:lnSpc>
            </a:pPr>
            <a:r>
              <a:rPr lang="en-US" sz="3275">
                <a:solidFill>
                  <a:srgbClr val="191919"/>
                </a:solidFill>
                <a:latin typeface="Open Sauce"/>
                <a:ea typeface="Open Sauce"/>
                <a:cs typeface="Open Sauce"/>
                <a:sym typeface="Open Sauce"/>
              </a:rPr>
              <a:t>Understand seasonal trends</a:t>
            </a:r>
          </a:p>
          <a:p>
            <a:pPr algn="l">
              <a:lnSpc>
                <a:spcPts val="4064"/>
              </a:lnSpc>
            </a:pPr>
          </a:p>
          <a:p>
            <a:pPr algn="l">
              <a:lnSpc>
                <a:spcPts val="4584"/>
              </a:lnSpc>
            </a:pPr>
            <a:r>
              <a:rPr lang="en-US" sz="3275">
                <a:solidFill>
                  <a:srgbClr val="191919"/>
                </a:solidFill>
                <a:latin typeface="Open Sauce"/>
                <a:ea typeface="Open Sauce"/>
                <a:cs typeface="Open Sauce"/>
                <a:sym typeface="Open Sauce"/>
              </a:rPr>
              <a:t>Identify the model type that generated the most profit.</a:t>
            </a:r>
          </a:p>
          <a:p>
            <a:pPr algn="l">
              <a:lnSpc>
                <a:spcPts val="4064"/>
              </a:lnSpc>
            </a:pPr>
          </a:p>
          <a:p>
            <a:pPr algn="l">
              <a:lnSpc>
                <a:spcPts val="4584"/>
              </a:lnSpc>
            </a:pPr>
            <a:r>
              <a:rPr lang="en-US" sz="3275">
                <a:solidFill>
                  <a:srgbClr val="191919"/>
                </a:solidFill>
                <a:latin typeface="Open Sauce"/>
                <a:ea typeface="Open Sauce"/>
                <a:cs typeface="Open Sauce"/>
                <a:sym typeface="Open Sauce"/>
              </a:rPr>
              <a:t>Determine the country with the highest purchase volume.</a:t>
            </a:r>
          </a:p>
          <a:p>
            <a:pPr algn="l">
              <a:lnSpc>
                <a:spcPts val="4584"/>
              </a:lnSpc>
            </a:pPr>
          </a:p>
          <a:p>
            <a:pPr algn="l">
              <a:lnSpc>
                <a:spcPts val="4584"/>
              </a:lnSpc>
            </a:pPr>
            <a:r>
              <a:rPr lang="en-US" sz="3275">
                <a:solidFill>
                  <a:srgbClr val="191919"/>
                </a:solidFill>
                <a:latin typeface="Open Sauce"/>
                <a:ea typeface="Open Sauce"/>
                <a:cs typeface="Open Sauce"/>
                <a:sym typeface="Open Sauce"/>
              </a:rPr>
              <a:t>To develop a robust model for pricing strategy optimization</a:t>
            </a:r>
          </a:p>
          <a:p>
            <a:pPr algn="l">
              <a:lnSpc>
                <a:spcPts val="4064"/>
              </a:lnSpc>
            </a:pPr>
          </a:p>
        </p:txBody>
      </p:sp>
      <p:sp>
        <p:nvSpPr>
          <p:cNvPr name="TextBox 17" id="17"/>
          <p:cNvSpPr txBox="true"/>
          <p:nvPr/>
        </p:nvSpPr>
        <p:spPr>
          <a:xfrm rot="0">
            <a:off x="152091" y="-40961"/>
            <a:ext cx="11298214" cy="1398273"/>
          </a:xfrm>
          <a:prstGeom prst="rect">
            <a:avLst/>
          </a:prstGeom>
        </p:spPr>
        <p:txBody>
          <a:bodyPr anchor="t" rtlCol="false" tIns="0" lIns="0" bIns="0" rIns="0">
            <a:spAutoFit/>
          </a:bodyPr>
          <a:lstStyle/>
          <a:p>
            <a:pPr algn="ctr">
              <a:lnSpc>
                <a:spcPts val="10078"/>
              </a:lnSpc>
            </a:pPr>
            <a:r>
              <a:rPr lang="en-US" sz="7198" b="true">
                <a:solidFill>
                  <a:srgbClr val="17726D"/>
                </a:solidFill>
                <a:latin typeface="Arimo Bold"/>
                <a:ea typeface="Arimo Bold"/>
                <a:cs typeface="Arimo Bold"/>
                <a:sym typeface="Arimo Bold"/>
              </a:rPr>
              <a:t>AIMS AND OBJECTIVES</a:t>
            </a:r>
          </a:p>
        </p:txBody>
      </p:sp>
      <p:grpSp>
        <p:nvGrpSpPr>
          <p:cNvPr name="Group 18" id="18"/>
          <p:cNvGrpSpPr/>
          <p:nvPr/>
        </p:nvGrpSpPr>
        <p:grpSpPr>
          <a:xfrm rot="0">
            <a:off x="3097389" y="1890713"/>
            <a:ext cx="6084711" cy="76200"/>
            <a:chOff x="0" y="0"/>
            <a:chExt cx="8112948" cy="101600"/>
          </a:xfrm>
        </p:grpSpPr>
        <p:sp>
          <p:nvSpPr>
            <p:cNvPr name="Freeform 19" id="19"/>
            <p:cNvSpPr/>
            <p:nvPr/>
          </p:nvSpPr>
          <p:spPr>
            <a:xfrm flipH="false" flipV="false" rot="0">
              <a:off x="50800" y="0"/>
              <a:ext cx="8011287" cy="101600"/>
            </a:xfrm>
            <a:custGeom>
              <a:avLst/>
              <a:gdLst/>
              <a:ahLst/>
              <a:cxnLst/>
              <a:rect r="r" b="b" t="t" l="l"/>
              <a:pathLst>
                <a:path h="101600" w="8011287">
                  <a:moveTo>
                    <a:pt x="0" y="0"/>
                  </a:moveTo>
                  <a:lnTo>
                    <a:pt x="8011287" y="0"/>
                  </a:lnTo>
                  <a:lnTo>
                    <a:pt x="8011287" y="101600"/>
                  </a:lnTo>
                  <a:lnTo>
                    <a:pt x="0" y="101600"/>
                  </a:lnTo>
                  <a:close/>
                </a:path>
              </a:pathLst>
            </a:custGeom>
            <a:solidFill>
              <a:srgbClr val="EAE4D2"/>
            </a:solidFill>
          </p:spPr>
        </p:sp>
      </p:grpSp>
      <p:grpSp>
        <p:nvGrpSpPr>
          <p:cNvPr name="Group 20" id="20"/>
          <p:cNvGrpSpPr/>
          <p:nvPr/>
        </p:nvGrpSpPr>
        <p:grpSpPr>
          <a:xfrm rot="0">
            <a:off x="11710892" y="0"/>
            <a:ext cx="6577108" cy="10287000"/>
            <a:chOff x="0" y="0"/>
            <a:chExt cx="8769477" cy="13716000"/>
          </a:xfrm>
        </p:grpSpPr>
        <p:sp>
          <p:nvSpPr>
            <p:cNvPr name="Freeform 21" id="21"/>
            <p:cNvSpPr/>
            <p:nvPr/>
          </p:nvSpPr>
          <p:spPr>
            <a:xfrm flipH="false" flipV="false" rot="0">
              <a:off x="0" y="0"/>
              <a:ext cx="8769477" cy="13716000"/>
            </a:xfrm>
            <a:custGeom>
              <a:avLst/>
              <a:gdLst/>
              <a:ahLst/>
              <a:cxnLst/>
              <a:rect r="r" b="b" t="t" l="l"/>
              <a:pathLst>
                <a:path h="13716000" w="8769477">
                  <a:moveTo>
                    <a:pt x="0" y="0"/>
                  </a:moveTo>
                  <a:lnTo>
                    <a:pt x="8769477" y="0"/>
                  </a:lnTo>
                  <a:lnTo>
                    <a:pt x="8769477" y="13716000"/>
                  </a:lnTo>
                  <a:lnTo>
                    <a:pt x="0" y="13716000"/>
                  </a:lnTo>
                  <a:lnTo>
                    <a:pt x="0" y="0"/>
                  </a:lnTo>
                  <a:close/>
                </a:path>
              </a:pathLst>
            </a:custGeom>
            <a:blipFill>
              <a:blip r:embed="rId6"/>
              <a:stretch>
                <a:fillRect l="-28203" t="0" r="-28203" b="0"/>
              </a:stretch>
            </a:blipFill>
          </p:spPr>
        </p:sp>
      </p:grpSp>
      <p:sp>
        <p:nvSpPr>
          <p:cNvPr name="TextBox 22" id="22"/>
          <p:cNvSpPr txBox="true"/>
          <p:nvPr/>
        </p:nvSpPr>
        <p:spPr>
          <a:xfrm rot="0">
            <a:off x="16894525" y="9567946"/>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4</a:t>
            </a:r>
          </a:p>
        </p:txBody>
      </p:sp>
      <p:grpSp>
        <p:nvGrpSpPr>
          <p:cNvPr name="Group 23" id="23"/>
          <p:cNvGrpSpPr/>
          <p:nvPr/>
        </p:nvGrpSpPr>
        <p:grpSpPr>
          <a:xfrm rot="0">
            <a:off x="1028700" y="8565862"/>
            <a:ext cx="969409" cy="986123"/>
            <a:chOff x="0" y="0"/>
            <a:chExt cx="1292545" cy="1314831"/>
          </a:xfrm>
        </p:grpSpPr>
        <p:sp>
          <p:nvSpPr>
            <p:cNvPr name="Freeform 24" id="24"/>
            <p:cNvSpPr/>
            <p:nvPr/>
          </p:nvSpPr>
          <p:spPr>
            <a:xfrm flipH="false" flipV="false" rot="0">
              <a:off x="0" y="0"/>
              <a:ext cx="1292606" cy="1314704"/>
            </a:xfrm>
            <a:custGeom>
              <a:avLst/>
              <a:gdLst/>
              <a:ahLst/>
              <a:cxnLst/>
              <a:rect r="r" b="b" t="t" l="l"/>
              <a:pathLst>
                <a:path h="1314704" w="1292606">
                  <a:moveTo>
                    <a:pt x="646303" y="0"/>
                  </a:moveTo>
                  <a:cubicBezTo>
                    <a:pt x="289306" y="0"/>
                    <a:pt x="0" y="294386"/>
                    <a:pt x="0" y="657352"/>
                  </a:cubicBezTo>
                  <a:cubicBezTo>
                    <a:pt x="0" y="1020318"/>
                    <a:pt x="289306" y="1314704"/>
                    <a:pt x="646303" y="1314704"/>
                  </a:cubicBezTo>
                  <a:cubicBezTo>
                    <a:pt x="1003300" y="1314704"/>
                    <a:pt x="1292606" y="1020318"/>
                    <a:pt x="1292606" y="657352"/>
                  </a:cubicBezTo>
                  <a:cubicBezTo>
                    <a:pt x="1292606" y="294386"/>
                    <a:pt x="1003173" y="0"/>
                    <a:pt x="646303" y="0"/>
                  </a:cubicBezTo>
                  <a:close/>
                </a:path>
              </a:pathLst>
            </a:custGeom>
            <a:solidFill>
              <a:srgbClr val="EAE4D2"/>
            </a:solidFill>
          </p:spPr>
        </p:sp>
      </p:grpSp>
      <p:sp>
        <p:nvSpPr>
          <p:cNvPr name="TextBox 25" id="25"/>
          <p:cNvSpPr txBox="true"/>
          <p:nvPr/>
        </p:nvSpPr>
        <p:spPr>
          <a:xfrm rot="0">
            <a:off x="1164052" y="8526174"/>
            <a:ext cx="698705" cy="888893"/>
          </a:xfrm>
          <a:prstGeom prst="rect">
            <a:avLst/>
          </a:prstGeom>
        </p:spPr>
        <p:txBody>
          <a:bodyPr anchor="t" rtlCol="false" tIns="0" lIns="0" bIns="0" rIns="0">
            <a:spAutoFit/>
          </a:bodyPr>
          <a:lstStyle/>
          <a:p>
            <a:pPr algn="ctr">
              <a:lnSpc>
                <a:spcPts val="4759"/>
              </a:lnSpc>
            </a:pPr>
            <a:r>
              <a:rPr lang="en-US" sz="3399" b="true">
                <a:solidFill>
                  <a:srgbClr val="17726D"/>
                </a:solidFill>
                <a:latin typeface="Arimo Bold"/>
                <a:ea typeface="Arimo Bold"/>
                <a:cs typeface="Arimo Bold"/>
                <a:sym typeface="Arimo Bold"/>
              </a:rPr>
              <a:t>05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0826"/>
            <a:ext cx="6308487" cy="10467826"/>
          </a:xfrm>
          <a:custGeom>
            <a:avLst/>
            <a:gdLst/>
            <a:ahLst/>
            <a:cxnLst/>
            <a:rect r="r" b="b" t="t" l="l"/>
            <a:pathLst>
              <a:path h="10467826" w="6308487">
                <a:moveTo>
                  <a:pt x="0" y="0"/>
                </a:moveTo>
                <a:lnTo>
                  <a:pt x="6308487" y="0"/>
                </a:lnTo>
                <a:lnTo>
                  <a:pt x="6308487"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789505"/>
            <a:ext cx="6651618" cy="6651590"/>
            <a:chOff x="0" y="0"/>
            <a:chExt cx="8868824" cy="8868787"/>
          </a:xfrm>
        </p:grpSpPr>
        <p:sp>
          <p:nvSpPr>
            <p:cNvPr name="Freeform 4" id="4"/>
            <p:cNvSpPr/>
            <p:nvPr/>
          </p:nvSpPr>
          <p:spPr>
            <a:xfrm flipH="false" flipV="false" rot="0">
              <a:off x="0" y="0"/>
              <a:ext cx="8868791" cy="8868791"/>
            </a:xfrm>
            <a:custGeom>
              <a:avLst/>
              <a:gdLst/>
              <a:ahLst/>
              <a:cxnLst/>
              <a:rect r="r" b="b" t="t" l="l"/>
              <a:pathLst>
                <a:path h="8868791" w="8868791">
                  <a:moveTo>
                    <a:pt x="8868791" y="4434459"/>
                  </a:moveTo>
                  <a:cubicBezTo>
                    <a:pt x="8868791" y="6883400"/>
                    <a:pt x="6883400" y="8868791"/>
                    <a:pt x="4434459" y="8868791"/>
                  </a:cubicBezTo>
                  <a:cubicBezTo>
                    <a:pt x="1985518" y="8868791"/>
                    <a:pt x="0" y="6883400"/>
                    <a:pt x="0" y="4434459"/>
                  </a:cubicBezTo>
                  <a:cubicBezTo>
                    <a:pt x="0" y="1985518"/>
                    <a:pt x="1985391" y="0"/>
                    <a:pt x="4434459" y="0"/>
                  </a:cubicBezTo>
                  <a:cubicBezTo>
                    <a:pt x="6883527" y="0"/>
                    <a:pt x="8868791" y="1985391"/>
                    <a:pt x="8868791" y="4434459"/>
                  </a:cubicBezTo>
                  <a:close/>
                </a:path>
              </a:pathLst>
            </a:custGeom>
            <a:blipFill>
              <a:blip r:embed="rId4"/>
              <a:stretch>
                <a:fillRect l="-24999" t="0" r="-25000" b="0"/>
              </a:stretch>
            </a:blipFill>
          </p:spPr>
        </p:sp>
      </p:grpSp>
      <p:grpSp>
        <p:nvGrpSpPr>
          <p:cNvPr name="Group 5" id="5"/>
          <p:cNvGrpSpPr/>
          <p:nvPr/>
        </p:nvGrpSpPr>
        <p:grpSpPr>
          <a:xfrm rot="0">
            <a:off x="9053067" y="3487632"/>
            <a:ext cx="4428056" cy="76200"/>
            <a:chOff x="0" y="0"/>
            <a:chExt cx="5904075" cy="101600"/>
          </a:xfrm>
        </p:grpSpPr>
        <p:sp>
          <p:nvSpPr>
            <p:cNvPr name="Freeform 6" id="6"/>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sp>
        <p:nvSpPr>
          <p:cNvPr name="TextBox 7" id="7"/>
          <p:cNvSpPr txBox="true"/>
          <p:nvPr/>
        </p:nvSpPr>
        <p:spPr>
          <a:xfrm rot="0">
            <a:off x="7832516" y="1398472"/>
            <a:ext cx="9327219" cy="924942"/>
          </a:xfrm>
          <a:prstGeom prst="rect">
            <a:avLst/>
          </a:prstGeom>
        </p:spPr>
        <p:txBody>
          <a:bodyPr anchor="t" rtlCol="false" tIns="0" lIns="0" bIns="0" rIns="0">
            <a:spAutoFit/>
          </a:bodyPr>
          <a:lstStyle/>
          <a:p>
            <a:pPr algn="l">
              <a:lnSpc>
                <a:spcPts val="7406"/>
              </a:lnSpc>
            </a:pPr>
            <a:r>
              <a:rPr lang="en-US" sz="7053" b="true">
                <a:solidFill>
                  <a:srgbClr val="17726D"/>
                </a:solidFill>
                <a:latin typeface="Arimo Bold"/>
                <a:ea typeface="Arimo Bold"/>
                <a:cs typeface="Arimo Bold"/>
                <a:sym typeface="Arimo Bold"/>
              </a:rPr>
              <a:t>PROJECT OVERVIEW</a:t>
            </a:r>
          </a:p>
        </p:txBody>
      </p:sp>
      <p:sp>
        <p:nvSpPr>
          <p:cNvPr name="Freeform 8" id="8"/>
          <p:cNvSpPr/>
          <p:nvPr/>
        </p:nvSpPr>
        <p:spPr>
          <a:xfrm flipH="false" flipV="false" rot="0">
            <a:off x="11705479" y="2865574"/>
            <a:ext cx="11733572" cy="11733572"/>
          </a:xfrm>
          <a:custGeom>
            <a:avLst/>
            <a:gdLst/>
            <a:ahLst/>
            <a:cxnLst/>
            <a:rect r="r" b="b" t="t" l="l"/>
            <a:pathLst>
              <a:path h="11733572" w="11733572">
                <a:moveTo>
                  <a:pt x="0" y="0"/>
                </a:moveTo>
                <a:lnTo>
                  <a:pt x="11733572" y="0"/>
                </a:lnTo>
                <a:lnTo>
                  <a:pt x="11733572" y="11733572"/>
                </a:lnTo>
                <a:lnTo>
                  <a:pt x="0" y="11733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944870" y="3468795"/>
            <a:ext cx="8314430" cy="6535901"/>
          </a:xfrm>
          <a:prstGeom prst="rect">
            <a:avLst/>
          </a:prstGeom>
        </p:spPr>
        <p:txBody>
          <a:bodyPr anchor="t" rtlCol="false" tIns="0" lIns="0" bIns="0" rIns="0">
            <a:spAutoFit/>
          </a:bodyPr>
          <a:lstStyle/>
          <a:p>
            <a:pPr algn="just" marL="816850" indent="-272283" lvl="2">
              <a:lnSpc>
                <a:spcPts val="6289"/>
              </a:lnSpc>
              <a:buFont typeface="Arial"/>
              <a:buChar char="⚬"/>
            </a:pPr>
            <a:r>
              <a:rPr lang="en-US" b="true" sz="3573" spc="142">
                <a:solidFill>
                  <a:srgbClr val="000000"/>
                </a:solidFill>
                <a:latin typeface="Arimo Bold"/>
                <a:ea typeface="Arimo Bold"/>
                <a:cs typeface="Arimo Bold"/>
                <a:sym typeface="Arimo Bold"/>
              </a:rPr>
              <a:t>DATA PROFILLING</a:t>
            </a:r>
          </a:p>
          <a:p>
            <a:pPr algn="just" marL="702542" indent="-234181" lvl="2">
              <a:lnSpc>
                <a:spcPts val="5409"/>
              </a:lnSpc>
            </a:pPr>
            <a:r>
              <a:rPr lang="en-US" sz="3072" spc="122">
                <a:solidFill>
                  <a:srgbClr val="000000"/>
                </a:solidFill>
                <a:latin typeface="Open Sans"/>
                <a:ea typeface="Open Sans"/>
                <a:cs typeface="Open Sans"/>
                <a:sym typeface="Open Sans"/>
              </a:rPr>
              <a:t>Analyze the data's structure, format, and content.</a:t>
            </a:r>
          </a:p>
          <a:p>
            <a:pPr algn="just" marL="702542" indent="-234181" lvl="2">
              <a:lnSpc>
                <a:spcPts val="5409"/>
              </a:lnSpc>
            </a:pPr>
          </a:p>
          <a:p>
            <a:pPr algn="just" marL="816850" indent="-272283" lvl="2">
              <a:lnSpc>
                <a:spcPts val="6289"/>
              </a:lnSpc>
              <a:buFont typeface="Arial"/>
              <a:buChar char="⚬"/>
            </a:pPr>
            <a:r>
              <a:rPr lang="en-US" b="true" sz="3573" spc="142">
                <a:solidFill>
                  <a:srgbClr val="000000"/>
                </a:solidFill>
                <a:latin typeface="Arimo Bold"/>
                <a:ea typeface="Arimo Bold"/>
                <a:cs typeface="Arimo Bold"/>
                <a:sym typeface="Arimo Bold"/>
              </a:rPr>
              <a:t>DATA QUALITY ASSESSMENT</a:t>
            </a:r>
          </a:p>
          <a:p>
            <a:pPr algn="just" marL="702542" indent="-234181" lvl="2">
              <a:lnSpc>
                <a:spcPts val="5409"/>
              </a:lnSpc>
            </a:pPr>
            <a:r>
              <a:rPr lang="en-US" sz="3072" spc="122">
                <a:solidFill>
                  <a:srgbClr val="000000"/>
                </a:solidFill>
                <a:latin typeface="Open Sans"/>
                <a:ea typeface="Open Sans"/>
                <a:cs typeface="Open Sans"/>
                <a:sym typeface="Open Sans"/>
              </a:rPr>
              <a:t>Identify potential issues like missing values, outliers, inconsistencies, and duplicates.</a:t>
            </a:r>
          </a:p>
          <a:p>
            <a:pPr algn="just" marL="702542" indent="-234181" lvl="2">
              <a:lnSpc>
                <a:spcPts val="5409"/>
              </a:lnSpc>
            </a:pPr>
          </a:p>
        </p:txBody>
      </p:sp>
      <p:sp>
        <p:nvSpPr>
          <p:cNvPr name="TextBox 10" id="10"/>
          <p:cNvSpPr txBox="true"/>
          <p:nvPr/>
        </p:nvSpPr>
        <p:spPr>
          <a:xfrm rot="0">
            <a:off x="16987073" y="9685608"/>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10125" y="-498690"/>
            <a:ext cx="5017805" cy="10467826"/>
          </a:xfrm>
          <a:custGeom>
            <a:avLst/>
            <a:gdLst/>
            <a:ahLst/>
            <a:cxnLst/>
            <a:rect r="r" b="b" t="t" l="l"/>
            <a:pathLst>
              <a:path h="10467826" w="5017805">
                <a:moveTo>
                  <a:pt x="0" y="0"/>
                </a:moveTo>
                <a:lnTo>
                  <a:pt x="5017805" y="0"/>
                </a:lnTo>
                <a:lnTo>
                  <a:pt x="5017805"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8970513"/>
            <a:ext cx="1028700" cy="1316487"/>
          </a:xfrm>
          <a:custGeom>
            <a:avLst/>
            <a:gdLst/>
            <a:ahLst/>
            <a:cxnLst/>
            <a:rect r="r" b="b" t="t" l="l"/>
            <a:pathLst>
              <a:path h="1316487" w="1028700">
                <a:moveTo>
                  <a:pt x="0" y="0"/>
                </a:moveTo>
                <a:lnTo>
                  <a:pt x="1028700" y="0"/>
                </a:lnTo>
                <a:lnTo>
                  <a:pt x="1028700" y="1316487"/>
                </a:lnTo>
                <a:lnTo>
                  <a:pt x="0" y="1316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66642" y="-180826"/>
            <a:ext cx="1028700" cy="1316487"/>
          </a:xfrm>
          <a:custGeom>
            <a:avLst/>
            <a:gdLst/>
            <a:ahLst/>
            <a:cxnLst/>
            <a:rect r="r" b="b" t="t" l="l"/>
            <a:pathLst>
              <a:path h="1316487" w="1028700">
                <a:moveTo>
                  <a:pt x="0" y="0"/>
                </a:moveTo>
                <a:lnTo>
                  <a:pt x="1028700" y="0"/>
                </a:lnTo>
                <a:lnTo>
                  <a:pt x="1028700" y="1316487"/>
                </a:lnTo>
                <a:lnTo>
                  <a:pt x="0" y="1316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3398" y="-4731125"/>
            <a:ext cx="11733572" cy="11733572"/>
          </a:xfrm>
          <a:custGeom>
            <a:avLst/>
            <a:gdLst/>
            <a:ahLst/>
            <a:cxnLst/>
            <a:rect r="r" b="b" t="t" l="l"/>
            <a:pathLst>
              <a:path h="11733572" w="11733572">
                <a:moveTo>
                  <a:pt x="0" y="0"/>
                </a:moveTo>
                <a:lnTo>
                  <a:pt x="11733572" y="0"/>
                </a:lnTo>
                <a:lnTo>
                  <a:pt x="11733572" y="11733572"/>
                </a:lnTo>
                <a:lnTo>
                  <a:pt x="0" y="117335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47750" y="2955992"/>
            <a:ext cx="76200" cy="1518210"/>
            <a:chOff x="0" y="0"/>
            <a:chExt cx="101600" cy="2024280"/>
          </a:xfrm>
        </p:grpSpPr>
        <p:sp>
          <p:nvSpPr>
            <p:cNvPr name="Freeform 7" id="7"/>
            <p:cNvSpPr/>
            <p:nvPr/>
          </p:nvSpPr>
          <p:spPr>
            <a:xfrm flipH="false" flipV="false" rot="0">
              <a:off x="0" y="50800"/>
              <a:ext cx="101600" cy="1922653"/>
            </a:xfrm>
            <a:custGeom>
              <a:avLst/>
              <a:gdLst/>
              <a:ahLst/>
              <a:cxnLst/>
              <a:rect r="r" b="b" t="t" l="l"/>
              <a:pathLst>
                <a:path h="1922653" w="101600">
                  <a:moveTo>
                    <a:pt x="101600" y="0"/>
                  </a:moveTo>
                  <a:lnTo>
                    <a:pt x="101600" y="1922653"/>
                  </a:lnTo>
                  <a:lnTo>
                    <a:pt x="0" y="1922653"/>
                  </a:lnTo>
                  <a:lnTo>
                    <a:pt x="0" y="0"/>
                  </a:lnTo>
                  <a:close/>
                </a:path>
              </a:pathLst>
            </a:custGeom>
            <a:solidFill>
              <a:srgbClr val="EAE4D2"/>
            </a:solidFill>
          </p:spPr>
        </p:sp>
      </p:grpSp>
      <p:grpSp>
        <p:nvGrpSpPr>
          <p:cNvPr name="Group 8" id="8"/>
          <p:cNvGrpSpPr/>
          <p:nvPr/>
        </p:nvGrpSpPr>
        <p:grpSpPr>
          <a:xfrm rot="0">
            <a:off x="554217" y="3721707"/>
            <a:ext cx="17473713" cy="6354397"/>
            <a:chOff x="0" y="0"/>
            <a:chExt cx="23298284" cy="8472529"/>
          </a:xfrm>
        </p:grpSpPr>
        <p:sp>
          <p:nvSpPr>
            <p:cNvPr name="Freeform 9" id="9"/>
            <p:cNvSpPr/>
            <p:nvPr/>
          </p:nvSpPr>
          <p:spPr>
            <a:xfrm flipH="false" flipV="false" rot="0">
              <a:off x="0" y="0"/>
              <a:ext cx="23298277" cy="8472551"/>
            </a:xfrm>
            <a:custGeom>
              <a:avLst/>
              <a:gdLst/>
              <a:ahLst/>
              <a:cxnLst/>
              <a:rect r="r" b="b" t="t" l="l"/>
              <a:pathLst>
                <a:path h="8472551" w="23298277">
                  <a:moveTo>
                    <a:pt x="0" y="0"/>
                  </a:moveTo>
                  <a:lnTo>
                    <a:pt x="23298277" y="0"/>
                  </a:lnTo>
                  <a:lnTo>
                    <a:pt x="23298277" y="8472551"/>
                  </a:lnTo>
                  <a:lnTo>
                    <a:pt x="0" y="8472551"/>
                  </a:lnTo>
                  <a:lnTo>
                    <a:pt x="0" y="0"/>
                  </a:lnTo>
                  <a:close/>
                </a:path>
              </a:pathLst>
            </a:custGeom>
            <a:blipFill>
              <a:blip r:embed="rId8"/>
              <a:stretch>
                <a:fillRect l="0" t="-3496" r="0" b="-3496"/>
              </a:stretch>
            </a:blipFill>
          </p:spPr>
        </p:sp>
      </p:grpSp>
      <p:sp>
        <p:nvSpPr>
          <p:cNvPr name="TextBox 10" id="10"/>
          <p:cNvSpPr txBox="true"/>
          <p:nvPr/>
        </p:nvSpPr>
        <p:spPr>
          <a:xfrm rot="0">
            <a:off x="1733304" y="1190625"/>
            <a:ext cx="7796188" cy="904875"/>
          </a:xfrm>
          <a:prstGeom prst="rect">
            <a:avLst/>
          </a:prstGeom>
        </p:spPr>
        <p:txBody>
          <a:bodyPr anchor="t" rtlCol="false" tIns="0" lIns="0" bIns="0" rIns="0">
            <a:spAutoFit/>
          </a:bodyPr>
          <a:lstStyle/>
          <a:p>
            <a:pPr algn="l">
              <a:lnSpc>
                <a:spcPts val="7350"/>
              </a:lnSpc>
            </a:pPr>
            <a:r>
              <a:rPr lang="en-US" sz="7000" b="true">
                <a:solidFill>
                  <a:srgbClr val="17726D"/>
                </a:solidFill>
                <a:latin typeface="Arimo Bold"/>
                <a:ea typeface="Arimo Bold"/>
                <a:cs typeface="Arimo Bold"/>
                <a:sym typeface="Arimo Bold"/>
              </a:rPr>
              <a:t>DATA SYNOPSIS</a:t>
            </a:r>
          </a:p>
        </p:txBody>
      </p:sp>
      <p:sp>
        <p:nvSpPr>
          <p:cNvPr name="TextBox 11" id="11"/>
          <p:cNvSpPr txBox="true"/>
          <p:nvPr/>
        </p:nvSpPr>
        <p:spPr>
          <a:xfrm rot="0">
            <a:off x="1085850" y="2407363"/>
            <a:ext cx="11924275" cy="1412339"/>
          </a:xfrm>
          <a:prstGeom prst="rect">
            <a:avLst/>
          </a:prstGeom>
        </p:spPr>
        <p:txBody>
          <a:bodyPr anchor="t" rtlCol="false" tIns="0" lIns="0" bIns="0" rIns="0">
            <a:spAutoFit/>
          </a:bodyPr>
          <a:lstStyle/>
          <a:p>
            <a:pPr algn="ctr">
              <a:lnSpc>
                <a:spcPts val="5221"/>
              </a:lnSpc>
            </a:pPr>
            <a:r>
              <a:rPr lang="en-US" sz="3369" b="true">
                <a:solidFill>
                  <a:srgbClr val="191919"/>
                </a:solidFill>
                <a:latin typeface="Arimo Bold"/>
                <a:ea typeface="Arimo Bold"/>
                <a:cs typeface="Arimo Bold"/>
                <a:sym typeface="Arimo Bold"/>
              </a:rPr>
              <a:t>The dimension of this dataset is 214 rows and 19 columns.</a:t>
            </a:r>
          </a:p>
          <a:p>
            <a:pPr algn="ctr">
              <a:lnSpc>
                <a:spcPts val="5221"/>
              </a:lnSpc>
            </a:pPr>
          </a:p>
        </p:txBody>
      </p:sp>
      <p:sp>
        <p:nvSpPr>
          <p:cNvPr name="TextBox 12" id="12"/>
          <p:cNvSpPr txBox="true"/>
          <p:nvPr/>
        </p:nvSpPr>
        <p:spPr>
          <a:xfrm rot="0">
            <a:off x="17093888" y="9551769"/>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577042"/>
            <a:ext cx="18288000" cy="4709958"/>
          </a:xfrm>
          <a:custGeom>
            <a:avLst/>
            <a:gdLst/>
            <a:ahLst/>
            <a:cxnLst/>
            <a:rect r="r" b="b" t="t" l="l"/>
            <a:pathLst>
              <a:path h="4709958" w="18288000">
                <a:moveTo>
                  <a:pt x="0" y="0"/>
                </a:moveTo>
                <a:lnTo>
                  <a:pt x="18288000" y="0"/>
                </a:lnTo>
                <a:lnTo>
                  <a:pt x="18288000" y="4709958"/>
                </a:lnTo>
                <a:lnTo>
                  <a:pt x="0" y="4709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8248421" cy="10287000"/>
          </a:xfrm>
          <a:custGeom>
            <a:avLst/>
            <a:gdLst/>
            <a:ahLst/>
            <a:cxnLst/>
            <a:rect r="r" b="b" t="t" l="l"/>
            <a:pathLst>
              <a:path h="10287000" w="8248421">
                <a:moveTo>
                  <a:pt x="0" y="0"/>
                </a:moveTo>
                <a:lnTo>
                  <a:pt x="8248421" y="0"/>
                </a:lnTo>
                <a:lnTo>
                  <a:pt x="8248421" y="10287000"/>
                </a:lnTo>
                <a:lnTo>
                  <a:pt x="0" y="10287000"/>
                </a:lnTo>
                <a:lnTo>
                  <a:pt x="0" y="0"/>
                </a:lnTo>
                <a:close/>
              </a:path>
            </a:pathLst>
          </a:custGeom>
          <a:blipFill>
            <a:blip r:embed="rId4"/>
            <a:stretch>
              <a:fillRect l="-57558" t="0" r="-57645" b="0"/>
            </a:stretch>
          </a:blipFill>
        </p:spPr>
      </p:sp>
      <p:sp>
        <p:nvSpPr>
          <p:cNvPr name="Freeform 4" id="4"/>
          <p:cNvSpPr/>
          <p:nvPr/>
        </p:nvSpPr>
        <p:spPr>
          <a:xfrm flipH="false" flipV="false" rot="0">
            <a:off x="13624616" y="-3140960"/>
            <a:ext cx="8260053" cy="8260053"/>
          </a:xfrm>
          <a:custGeom>
            <a:avLst/>
            <a:gdLst/>
            <a:ahLst/>
            <a:cxnLst/>
            <a:rect r="r" b="b" t="t" l="l"/>
            <a:pathLst>
              <a:path h="8260053" w="8260053">
                <a:moveTo>
                  <a:pt x="0" y="0"/>
                </a:moveTo>
                <a:lnTo>
                  <a:pt x="8260054" y="0"/>
                </a:lnTo>
                <a:lnTo>
                  <a:pt x="8260054" y="8260054"/>
                </a:lnTo>
                <a:lnTo>
                  <a:pt x="0" y="8260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295701" y="394027"/>
            <a:ext cx="8458942" cy="904875"/>
          </a:xfrm>
          <a:prstGeom prst="rect">
            <a:avLst/>
          </a:prstGeom>
        </p:spPr>
        <p:txBody>
          <a:bodyPr anchor="t" rtlCol="false" tIns="0" lIns="0" bIns="0" rIns="0">
            <a:spAutoFit/>
          </a:bodyPr>
          <a:lstStyle/>
          <a:p>
            <a:pPr algn="l">
              <a:lnSpc>
                <a:spcPts val="7350"/>
              </a:lnSpc>
            </a:pPr>
            <a:r>
              <a:rPr lang="en-US" sz="7000" b="true">
                <a:solidFill>
                  <a:srgbClr val="17726D"/>
                </a:solidFill>
                <a:latin typeface="Arimo Bold"/>
                <a:ea typeface="Arimo Bold"/>
                <a:cs typeface="Arimo Bold"/>
                <a:sym typeface="Arimo Bold"/>
              </a:rPr>
              <a:t>DATA CLEANING</a:t>
            </a:r>
          </a:p>
        </p:txBody>
      </p:sp>
      <p:sp>
        <p:nvSpPr>
          <p:cNvPr name="TextBox 6" id="6"/>
          <p:cNvSpPr txBox="true"/>
          <p:nvPr/>
        </p:nvSpPr>
        <p:spPr>
          <a:xfrm rot="0">
            <a:off x="9171473" y="2072043"/>
            <a:ext cx="8992299" cy="8653077"/>
          </a:xfrm>
          <a:prstGeom prst="rect">
            <a:avLst/>
          </a:prstGeom>
        </p:spPr>
        <p:txBody>
          <a:bodyPr anchor="t" rtlCol="false" tIns="0" lIns="0" bIns="0" rIns="0">
            <a:spAutoFit/>
          </a:bodyPr>
          <a:lstStyle/>
          <a:p>
            <a:pPr algn="just" marL="965624" indent="-321875" lvl="2">
              <a:lnSpc>
                <a:spcPts val="7434"/>
              </a:lnSpc>
              <a:buFont typeface="Arial"/>
              <a:buChar char="⚬"/>
            </a:pPr>
            <a:r>
              <a:rPr lang="en-US" b="true" sz="4224" spc="168">
                <a:solidFill>
                  <a:srgbClr val="000000"/>
                </a:solidFill>
                <a:latin typeface="Arimo Bold"/>
                <a:ea typeface="Arimo Bold"/>
                <a:cs typeface="Arimo Bold"/>
                <a:sym typeface="Arimo Bold"/>
              </a:rPr>
              <a:t>Handling Missing Values</a:t>
            </a:r>
          </a:p>
          <a:p>
            <a:pPr algn="just" marL="965624" indent="-321875" lvl="2">
              <a:lnSpc>
                <a:spcPts val="7434"/>
              </a:lnSpc>
            </a:pPr>
            <a:r>
              <a:rPr lang="en-US" b="true" sz="4224" spc="168">
                <a:solidFill>
                  <a:srgbClr val="000000"/>
                </a:solidFill>
                <a:latin typeface="Arimo Bold"/>
                <a:ea typeface="Arimo Bold"/>
                <a:cs typeface="Arimo Bold"/>
                <a:sym typeface="Arimo Bold"/>
              </a:rPr>
              <a:t> </a:t>
            </a:r>
          </a:p>
          <a:p>
            <a:pPr algn="just" marL="965624" indent="-321875" lvl="2">
              <a:lnSpc>
                <a:spcPts val="7434"/>
              </a:lnSpc>
              <a:buFont typeface="Arial"/>
              <a:buChar char="⚬"/>
            </a:pPr>
            <a:r>
              <a:rPr lang="en-US" b="true" sz="4224" spc="168">
                <a:solidFill>
                  <a:srgbClr val="000000"/>
                </a:solidFill>
                <a:latin typeface="Arimo Bold"/>
                <a:ea typeface="Arimo Bold"/>
                <a:cs typeface="Arimo Bold"/>
                <a:sym typeface="Arimo Bold"/>
              </a:rPr>
              <a:t>Removing Duplicates </a:t>
            </a:r>
          </a:p>
          <a:p>
            <a:pPr algn="just" marL="965624" indent="-321875" lvl="2">
              <a:lnSpc>
                <a:spcPts val="7434"/>
              </a:lnSpc>
            </a:pPr>
          </a:p>
          <a:p>
            <a:pPr algn="just" marL="965624" indent="-321875" lvl="2">
              <a:lnSpc>
                <a:spcPts val="7434"/>
              </a:lnSpc>
              <a:buFont typeface="Arial"/>
              <a:buChar char="⚬"/>
            </a:pPr>
            <a:r>
              <a:rPr lang="en-US" b="true" sz="4224" spc="168">
                <a:solidFill>
                  <a:srgbClr val="000000"/>
                </a:solidFill>
                <a:latin typeface="Arimo Bold"/>
                <a:ea typeface="Arimo Bold"/>
                <a:cs typeface="Arimo Bold"/>
                <a:sym typeface="Arimo Bold"/>
              </a:rPr>
              <a:t>Changing Data Types </a:t>
            </a:r>
          </a:p>
          <a:p>
            <a:pPr algn="just" marL="965624" indent="-321875" lvl="2">
              <a:lnSpc>
                <a:spcPts val="7434"/>
              </a:lnSpc>
            </a:pPr>
          </a:p>
          <a:p>
            <a:pPr algn="just" marL="965624" indent="-321875" lvl="2">
              <a:lnSpc>
                <a:spcPts val="7434"/>
              </a:lnSpc>
              <a:buFont typeface="Arial"/>
              <a:buChar char="⚬"/>
            </a:pPr>
            <a:r>
              <a:rPr lang="en-US" b="true" sz="4224" spc="168">
                <a:solidFill>
                  <a:srgbClr val="000000"/>
                </a:solidFill>
                <a:latin typeface="Arimo Bold"/>
                <a:ea typeface="Arimo Bold"/>
                <a:cs typeface="Arimo Bold"/>
                <a:sym typeface="Arimo Bold"/>
              </a:rPr>
              <a:t>Splitting Columns</a:t>
            </a:r>
          </a:p>
          <a:p>
            <a:pPr algn="just" marL="965624" indent="-321875" lvl="2">
              <a:lnSpc>
                <a:spcPts val="7434"/>
              </a:lnSpc>
            </a:pPr>
          </a:p>
          <a:p>
            <a:pPr algn="just" marL="965624" indent="-321875" lvl="2">
              <a:lnSpc>
                <a:spcPts val="7434"/>
              </a:lnSpc>
            </a:pPr>
          </a:p>
        </p:txBody>
      </p:sp>
      <p:grpSp>
        <p:nvGrpSpPr>
          <p:cNvPr name="Group 7" id="7"/>
          <p:cNvGrpSpPr/>
          <p:nvPr/>
        </p:nvGrpSpPr>
        <p:grpSpPr>
          <a:xfrm rot="0">
            <a:off x="11311144" y="1881543"/>
            <a:ext cx="4428056" cy="76200"/>
            <a:chOff x="0" y="0"/>
            <a:chExt cx="5904075" cy="101600"/>
          </a:xfrm>
        </p:grpSpPr>
        <p:sp>
          <p:nvSpPr>
            <p:cNvPr name="Freeform 8" id="8"/>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sp>
        <p:nvSpPr>
          <p:cNvPr name="TextBox 9" id="9"/>
          <p:cNvSpPr txBox="true"/>
          <p:nvPr/>
        </p:nvSpPr>
        <p:spPr>
          <a:xfrm rot="0">
            <a:off x="16593145" y="9664855"/>
            <a:ext cx="165412" cy="298762"/>
          </a:xfrm>
          <a:prstGeom prst="rect">
            <a:avLst/>
          </a:prstGeom>
        </p:spPr>
        <p:txBody>
          <a:bodyPr anchor="t" rtlCol="false" tIns="0" lIns="0" bIns="0" rIns="0">
            <a:spAutoFit/>
          </a:bodyPr>
          <a:lstStyle/>
          <a:p>
            <a:pPr algn="ctr">
              <a:lnSpc>
                <a:spcPts val="4558"/>
              </a:lnSpc>
            </a:pPr>
            <a:r>
              <a:rPr lang="en-US" sz="3256">
                <a:solidFill>
                  <a:srgbClr val="000000"/>
                </a:solidFill>
                <a:latin typeface="Canva Sans"/>
                <a:ea typeface="Canva Sans"/>
                <a:cs typeface="Canva Sans"/>
                <a:sym typeface="Canva Sans"/>
              </a:rPr>
              <a:t>Page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00866" y="-180826"/>
            <a:ext cx="863406" cy="2095645"/>
          </a:xfrm>
          <a:custGeom>
            <a:avLst/>
            <a:gdLst/>
            <a:ahLst/>
            <a:cxnLst/>
            <a:rect r="r" b="b" t="t" l="l"/>
            <a:pathLst>
              <a:path h="2095645" w="863406">
                <a:moveTo>
                  <a:pt x="0" y="0"/>
                </a:moveTo>
                <a:lnTo>
                  <a:pt x="863406" y="0"/>
                </a:lnTo>
                <a:lnTo>
                  <a:pt x="863406" y="2095645"/>
                </a:lnTo>
                <a:lnTo>
                  <a:pt x="0" y="2095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90082" y="5808346"/>
            <a:ext cx="8260053" cy="8260053"/>
          </a:xfrm>
          <a:custGeom>
            <a:avLst/>
            <a:gdLst/>
            <a:ahLst/>
            <a:cxnLst/>
            <a:rect r="r" b="b" t="t" l="l"/>
            <a:pathLst>
              <a:path h="8260053" w="8260053">
                <a:moveTo>
                  <a:pt x="0" y="0"/>
                </a:moveTo>
                <a:lnTo>
                  <a:pt x="8260054" y="0"/>
                </a:lnTo>
                <a:lnTo>
                  <a:pt x="8260054" y="8260054"/>
                </a:lnTo>
                <a:lnTo>
                  <a:pt x="0" y="8260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913868"/>
            <a:ext cx="18264272" cy="373132"/>
          </a:xfrm>
          <a:custGeom>
            <a:avLst/>
            <a:gdLst/>
            <a:ahLst/>
            <a:cxnLst/>
            <a:rect r="r" b="b" t="t" l="l"/>
            <a:pathLst>
              <a:path h="373132" w="18264272">
                <a:moveTo>
                  <a:pt x="0" y="0"/>
                </a:moveTo>
                <a:lnTo>
                  <a:pt x="18264272" y="0"/>
                </a:lnTo>
                <a:lnTo>
                  <a:pt x="18264272" y="373132"/>
                </a:lnTo>
                <a:lnTo>
                  <a:pt x="0" y="373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39945" y="617108"/>
            <a:ext cx="8585182" cy="1643672"/>
          </a:xfrm>
          <a:prstGeom prst="rect">
            <a:avLst/>
          </a:prstGeom>
        </p:spPr>
        <p:txBody>
          <a:bodyPr anchor="t" rtlCol="false" tIns="0" lIns="0" bIns="0" rIns="0">
            <a:spAutoFit/>
          </a:bodyPr>
          <a:lstStyle/>
          <a:p>
            <a:pPr algn="l">
              <a:lnSpc>
                <a:spcPts val="6661"/>
              </a:lnSpc>
            </a:pPr>
            <a:r>
              <a:rPr lang="en-US" sz="6344" b="true">
                <a:solidFill>
                  <a:srgbClr val="17726D"/>
                </a:solidFill>
                <a:latin typeface="Arimo Bold"/>
                <a:ea typeface="Arimo Bold"/>
                <a:cs typeface="Arimo Bold"/>
                <a:sym typeface="Arimo Bold"/>
              </a:rPr>
              <a:t>DATA DISTRIBUTION</a:t>
            </a:r>
          </a:p>
          <a:p>
            <a:pPr algn="l">
              <a:lnSpc>
                <a:spcPts val="6661"/>
              </a:lnSpc>
            </a:pPr>
          </a:p>
        </p:txBody>
      </p:sp>
      <p:grpSp>
        <p:nvGrpSpPr>
          <p:cNvPr name="Group 6" id="6"/>
          <p:cNvGrpSpPr/>
          <p:nvPr/>
        </p:nvGrpSpPr>
        <p:grpSpPr>
          <a:xfrm rot="0">
            <a:off x="2703440" y="1838619"/>
            <a:ext cx="4428056" cy="76200"/>
            <a:chOff x="0" y="0"/>
            <a:chExt cx="5904075" cy="101600"/>
          </a:xfrm>
        </p:grpSpPr>
        <p:sp>
          <p:nvSpPr>
            <p:cNvPr name="Freeform 7" id="7"/>
            <p:cNvSpPr/>
            <p:nvPr/>
          </p:nvSpPr>
          <p:spPr>
            <a:xfrm flipH="false" flipV="false" rot="0">
              <a:off x="50800" y="0"/>
              <a:ext cx="5802503" cy="101600"/>
            </a:xfrm>
            <a:custGeom>
              <a:avLst/>
              <a:gdLst/>
              <a:ahLst/>
              <a:cxnLst/>
              <a:rect r="r" b="b" t="t" l="l"/>
              <a:pathLst>
                <a:path h="101600" w="5802503">
                  <a:moveTo>
                    <a:pt x="0" y="0"/>
                  </a:moveTo>
                  <a:lnTo>
                    <a:pt x="5802503" y="0"/>
                  </a:lnTo>
                  <a:lnTo>
                    <a:pt x="5802503" y="101600"/>
                  </a:lnTo>
                  <a:lnTo>
                    <a:pt x="0" y="101600"/>
                  </a:lnTo>
                  <a:close/>
                </a:path>
              </a:pathLst>
            </a:custGeom>
            <a:solidFill>
              <a:srgbClr val="EAE4D2"/>
            </a:solidFill>
          </p:spPr>
        </p:sp>
      </p:grpSp>
      <p:grpSp>
        <p:nvGrpSpPr>
          <p:cNvPr name="Group 8" id="8"/>
          <p:cNvGrpSpPr/>
          <p:nvPr/>
        </p:nvGrpSpPr>
        <p:grpSpPr>
          <a:xfrm rot="0">
            <a:off x="0" y="2750540"/>
            <a:ext cx="9711726" cy="6507760"/>
            <a:chOff x="0" y="0"/>
            <a:chExt cx="12948968" cy="8677013"/>
          </a:xfrm>
        </p:grpSpPr>
        <p:sp>
          <p:nvSpPr>
            <p:cNvPr name="Freeform 9" id="9"/>
            <p:cNvSpPr/>
            <p:nvPr/>
          </p:nvSpPr>
          <p:spPr>
            <a:xfrm flipH="false" flipV="false" rot="0">
              <a:off x="0" y="0"/>
              <a:ext cx="12948920" cy="8677021"/>
            </a:xfrm>
            <a:custGeom>
              <a:avLst/>
              <a:gdLst/>
              <a:ahLst/>
              <a:cxnLst/>
              <a:rect r="r" b="b" t="t" l="l"/>
              <a:pathLst>
                <a:path h="8677021" w="12948920">
                  <a:moveTo>
                    <a:pt x="0" y="0"/>
                  </a:moveTo>
                  <a:lnTo>
                    <a:pt x="12948920" y="0"/>
                  </a:lnTo>
                  <a:lnTo>
                    <a:pt x="12948920" y="8677021"/>
                  </a:lnTo>
                  <a:lnTo>
                    <a:pt x="0" y="8677021"/>
                  </a:lnTo>
                  <a:lnTo>
                    <a:pt x="0" y="0"/>
                  </a:lnTo>
                  <a:close/>
                </a:path>
              </a:pathLst>
            </a:custGeom>
            <a:blipFill>
              <a:blip r:embed="rId8"/>
              <a:stretch>
                <a:fillRect l="0" t="-74360" r="0" b="-74360"/>
              </a:stretch>
            </a:blipFill>
          </p:spPr>
        </p:sp>
      </p:grpSp>
      <p:grpSp>
        <p:nvGrpSpPr>
          <p:cNvPr name="Group 10" id="10"/>
          <p:cNvGrpSpPr/>
          <p:nvPr/>
        </p:nvGrpSpPr>
        <p:grpSpPr>
          <a:xfrm rot="0">
            <a:off x="9827180" y="4193504"/>
            <a:ext cx="8005389" cy="5453515"/>
            <a:chOff x="0" y="0"/>
            <a:chExt cx="10673852" cy="7271353"/>
          </a:xfrm>
        </p:grpSpPr>
        <p:sp>
          <p:nvSpPr>
            <p:cNvPr name="Freeform 11" id="11"/>
            <p:cNvSpPr/>
            <p:nvPr/>
          </p:nvSpPr>
          <p:spPr>
            <a:xfrm flipH="false" flipV="false" rot="0">
              <a:off x="0" y="0"/>
              <a:ext cx="10673842" cy="7271385"/>
            </a:xfrm>
            <a:custGeom>
              <a:avLst/>
              <a:gdLst/>
              <a:ahLst/>
              <a:cxnLst/>
              <a:rect r="r" b="b" t="t" l="l"/>
              <a:pathLst>
                <a:path h="7271385" w="10673842">
                  <a:moveTo>
                    <a:pt x="0" y="0"/>
                  </a:moveTo>
                  <a:lnTo>
                    <a:pt x="10673842" y="0"/>
                  </a:lnTo>
                  <a:lnTo>
                    <a:pt x="10673842" y="7271385"/>
                  </a:lnTo>
                  <a:lnTo>
                    <a:pt x="0" y="7271385"/>
                  </a:lnTo>
                  <a:lnTo>
                    <a:pt x="0" y="0"/>
                  </a:lnTo>
                  <a:close/>
                </a:path>
              </a:pathLst>
            </a:custGeom>
            <a:blipFill>
              <a:blip r:embed="rId8"/>
              <a:stretch>
                <a:fillRect l="0" t="-72327" r="0" b="-72326"/>
              </a:stretch>
            </a:blipFill>
          </p:spPr>
        </p:sp>
      </p:grpSp>
      <p:grpSp>
        <p:nvGrpSpPr>
          <p:cNvPr name="Group 12" id="12"/>
          <p:cNvGrpSpPr/>
          <p:nvPr/>
        </p:nvGrpSpPr>
        <p:grpSpPr>
          <a:xfrm rot="0">
            <a:off x="9711726" y="1362744"/>
            <a:ext cx="8236297" cy="2776085"/>
            <a:chOff x="0" y="0"/>
            <a:chExt cx="10981729" cy="3701447"/>
          </a:xfrm>
        </p:grpSpPr>
        <p:sp>
          <p:nvSpPr>
            <p:cNvPr name="Freeform 13" id="13"/>
            <p:cNvSpPr/>
            <p:nvPr/>
          </p:nvSpPr>
          <p:spPr>
            <a:xfrm flipH="false" flipV="false" rot="0">
              <a:off x="0" y="0"/>
              <a:ext cx="10981690" cy="3701415"/>
            </a:xfrm>
            <a:custGeom>
              <a:avLst/>
              <a:gdLst/>
              <a:ahLst/>
              <a:cxnLst/>
              <a:rect r="r" b="b" t="t" l="l"/>
              <a:pathLst>
                <a:path h="3701415" w="10981690">
                  <a:moveTo>
                    <a:pt x="0" y="0"/>
                  </a:moveTo>
                  <a:lnTo>
                    <a:pt x="10981690" y="0"/>
                  </a:lnTo>
                  <a:lnTo>
                    <a:pt x="10981690" y="3701415"/>
                  </a:lnTo>
                  <a:lnTo>
                    <a:pt x="0" y="3701415"/>
                  </a:lnTo>
                  <a:lnTo>
                    <a:pt x="0" y="0"/>
                  </a:lnTo>
                  <a:close/>
                </a:path>
              </a:pathLst>
            </a:custGeom>
            <a:blipFill>
              <a:blip r:embed="rId8"/>
              <a:stretch>
                <a:fillRect l="0" t="-197241" r="0" b="-197242"/>
              </a:stretch>
            </a:blipFill>
          </p:spPr>
        </p:sp>
      </p:grpSp>
      <p:sp>
        <p:nvSpPr>
          <p:cNvPr name="TextBox 14" id="14"/>
          <p:cNvSpPr txBox="true"/>
          <p:nvPr/>
        </p:nvSpPr>
        <p:spPr>
          <a:xfrm rot="0">
            <a:off x="17093888" y="9551769"/>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11" r="0" b="-9211"/>
              </a:stretch>
            </a:blipFill>
          </p:spPr>
        </p:sp>
      </p:grpSp>
      <p:sp>
        <p:nvSpPr>
          <p:cNvPr name="Freeform 4" id="4"/>
          <p:cNvSpPr/>
          <p:nvPr/>
        </p:nvSpPr>
        <p:spPr>
          <a:xfrm flipH="false" flipV="false" rot="0">
            <a:off x="-4913875" y="-5023600"/>
            <a:ext cx="10677408" cy="10677408"/>
          </a:xfrm>
          <a:custGeom>
            <a:avLst/>
            <a:gdLst/>
            <a:ahLst/>
            <a:cxnLst/>
            <a:rect r="r" b="b" t="t" l="l"/>
            <a:pathLst>
              <a:path h="10677408" w="10677408">
                <a:moveTo>
                  <a:pt x="0" y="0"/>
                </a:moveTo>
                <a:lnTo>
                  <a:pt x="10677409" y="0"/>
                </a:lnTo>
                <a:lnTo>
                  <a:pt x="10677409" y="10677409"/>
                </a:lnTo>
                <a:lnTo>
                  <a:pt x="0" y="10677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4430" y="3415049"/>
            <a:ext cx="1934537" cy="1934537"/>
          </a:xfrm>
          <a:custGeom>
            <a:avLst/>
            <a:gdLst/>
            <a:ahLst/>
            <a:cxnLst/>
            <a:rect r="r" b="b" t="t" l="l"/>
            <a:pathLst>
              <a:path h="1934537" w="1934537">
                <a:moveTo>
                  <a:pt x="0" y="0"/>
                </a:moveTo>
                <a:lnTo>
                  <a:pt x="1934537" y="0"/>
                </a:lnTo>
                <a:lnTo>
                  <a:pt x="1934537" y="1934537"/>
                </a:lnTo>
                <a:lnTo>
                  <a:pt x="0" y="1934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89905" y="3963190"/>
            <a:ext cx="11343101" cy="3339257"/>
          </a:xfrm>
          <a:custGeom>
            <a:avLst/>
            <a:gdLst/>
            <a:ahLst/>
            <a:cxnLst/>
            <a:rect r="r" b="b" t="t" l="l"/>
            <a:pathLst>
              <a:path h="3339257" w="11343101">
                <a:moveTo>
                  <a:pt x="0" y="0"/>
                </a:moveTo>
                <a:lnTo>
                  <a:pt x="11343100" y="0"/>
                </a:lnTo>
                <a:lnTo>
                  <a:pt x="11343100" y="3339256"/>
                </a:lnTo>
                <a:lnTo>
                  <a:pt x="0" y="33392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316483" y="4506666"/>
            <a:ext cx="11089944" cy="1871303"/>
          </a:xfrm>
          <a:prstGeom prst="rect">
            <a:avLst/>
          </a:prstGeom>
        </p:spPr>
        <p:txBody>
          <a:bodyPr anchor="t" rtlCol="false" tIns="0" lIns="0" bIns="0" rIns="0">
            <a:spAutoFit/>
          </a:bodyPr>
          <a:lstStyle/>
          <a:p>
            <a:pPr algn="ctr">
              <a:lnSpc>
                <a:spcPts val="13534"/>
              </a:lnSpc>
            </a:pPr>
            <a:r>
              <a:rPr lang="en-US" sz="9807" b="true">
                <a:solidFill>
                  <a:srgbClr val="FFFFFF"/>
                </a:solidFill>
                <a:latin typeface="Arimo Bold"/>
                <a:ea typeface="Arimo Bold"/>
                <a:cs typeface="Arimo Bold"/>
                <a:sym typeface="Arimo Bold"/>
              </a:rPr>
              <a:t>DATA ANALYSIS</a:t>
            </a:r>
          </a:p>
        </p:txBody>
      </p:sp>
      <p:sp>
        <p:nvSpPr>
          <p:cNvPr name="TextBox 8" id="8"/>
          <p:cNvSpPr txBox="true"/>
          <p:nvPr/>
        </p:nvSpPr>
        <p:spPr>
          <a:xfrm rot="0">
            <a:off x="16653049" y="9422579"/>
            <a:ext cx="152400" cy="247650"/>
          </a:xfrm>
          <a:prstGeom prst="rect">
            <a:avLst/>
          </a:prstGeom>
        </p:spPr>
        <p:txBody>
          <a:bodyPr anchor="t" rtlCol="false" tIns="0" lIns="0" bIns="0" rIns="0">
            <a:spAutoFit/>
          </a:bodyPr>
          <a:lstStyle/>
          <a:p>
            <a:pPr algn="ctr">
              <a:lnSpc>
                <a:spcPts val="4198"/>
              </a:lnSpc>
            </a:pPr>
            <a:r>
              <a:rPr lang="en-US" sz="2999">
                <a:solidFill>
                  <a:srgbClr val="000000"/>
                </a:solidFill>
                <a:latin typeface="Canva Sans"/>
                <a:ea typeface="Canva Sans"/>
                <a:cs typeface="Canva Sans"/>
                <a:sym typeface="Canva Sans"/>
              </a:rPr>
              <a:t>Page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DAGWn6DAe_s</dc:identifier>
  <dcterms:modified xsi:type="dcterms:W3CDTF">2011-08-01T06:04:30Z</dcterms:modified>
  <cp:revision>1</cp:revision>
  <dc:title>Bike Price Optimization Presentation.pptx</dc:title>
</cp:coreProperties>
</file>